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charts/chart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8" r:id="rId1"/>
    <p:sldMasterId id="2147483759" r:id="rId2"/>
    <p:sldMasterId id="2147483760" r:id="rId3"/>
    <p:sldMasterId id="2147483761" r:id="rId4"/>
    <p:sldMasterId id="2147483762" r:id="rId5"/>
    <p:sldMasterId id="2147483763" r:id="rId6"/>
    <p:sldMasterId id="2147483765" r:id="rId7"/>
    <p:sldMasterId id="2147483766" r:id="rId8"/>
    <p:sldMasterId id="2147483767" r:id="rId9"/>
    <p:sldMasterId id="2147483768" r:id="rId10"/>
    <p:sldMasterId id="2147483769" r:id="rId11"/>
  </p:sldMasterIdLst>
  <p:notesMasterIdLst>
    <p:notesMasterId r:id="rId33"/>
  </p:notesMasterIdLst>
  <p:handoutMasterIdLst>
    <p:handoutMasterId r:id="rId34"/>
  </p:handoutMasterIdLst>
  <p:sldIdLst>
    <p:sldId id="374" r:id="rId12"/>
    <p:sldId id="387" r:id="rId13"/>
    <p:sldId id="385" r:id="rId14"/>
    <p:sldId id="384" r:id="rId15"/>
    <p:sldId id="375" r:id="rId16"/>
    <p:sldId id="376" r:id="rId17"/>
    <p:sldId id="377" r:id="rId18"/>
    <p:sldId id="378" r:id="rId19"/>
    <p:sldId id="365" r:id="rId20"/>
    <p:sldId id="366" r:id="rId21"/>
    <p:sldId id="367" r:id="rId22"/>
    <p:sldId id="379" r:id="rId23"/>
    <p:sldId id="369" r:id="rId24"/>
    <p:sldId id="370" r:id="rId25"/>
    <p:sldId id="371" r:id="rId26"/>
    <p:sldId id="372" r:id="rId27"/>
    <p:sldId id="380" r:id="rId28"/>
    <p:sldId id="381" r:id="rId29"/>
    <p:sldId id="382" r:id="rId30"/>
    <p:sldId id="383" r:id="rId31"/>
    <p:sldId id="386" r:id="rId3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ヒラギノ角ゴ Pro W3" pitchFamily="-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srgbClr val="FF0000"/>
    </p:penClr>
  </p:showPr>
  <p:clrMru>
    <a:srgbClr val="000099"/>
    <a:srgbClr val="002560"/>
    <a:srgbClr val="0033CC"/>
    <a:srgbClr val="58585A"/>
    <a:srgbClr val="005DAA"/>
    <a:srgbClr val="FF7600"/>
    <a:srgbClr val="D91B5C"/>
    <a:srgbClr val="872175"/>
    <a:srgbClr val="EAEAEA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0" autoAdjust="0"/>
    <p:restoredTop sz="96700" autoAdjust="0"/>
  </p:normalViewPr>
  <p:slideViewPr>
    <p:cSldViewPr>
      <p:cViewPr varScale="1">
        <p:scale>
          <a:sx n="68" d="100"/>
          <a:sy n="68" d="100"/>
        </p:scale>
        <p:origin x="-648" y="-96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2400"/>
            </a:pPr>
            <a:r>
              <a:rPr lang="ro-RO" sz="2400" dirty="0" smtClean="0"/>
              <a:t>Cluburi Rotary care au Interact</a:t>
            </a:r>
            <a:endParaRPr lang="it-IT" sz="2400" dirty="0"/>
          </a:p>
        </c:rich>
      </c:tx>
      <c:layout>
        <c:manualLayout>
          <c:xMode val="edge"/>
          <c:yMode val="edge"/>
          <c:x val="0.16235404744591753"/>
          <c:y val="2.4361423781353343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Situație Consilieri Rotary pentru Interact</c:v>
                </c:pt>
              </c:strCache>
            </c:strRef>
          </c:tx>
          <c:dLbls>
            <c:dLbl>
              <c:idx val="0"/>
              <c:layout>
                <c:manualLayout>
                  <c:x val="-0.23653189909253985"/>
                  <c:y val="7.8833246110472793E-3"/>
                </c:manualLayout>
              </c:layout>
              <c:spPr/>
              <c:txPr>
                <a:bodyPr/>
                <a:lstStyle/>
                <a:p>
                  <a:pPr>
                    <a:defRPr sz="3200" b="1"/>
                  </a:pPr>
                  <a:endParaRPr lang="en-US"/>
                </a:p>
              </c:txPr>
              <c:showVal val="1"/>
            </c:dLbl>
            <c:dLbl>
              <c:idx val="1"/>
              <c:layout>
                <c:manualLayout>
                  <c:x val="0.14061349298512993"/>
                  <c:y val="3.0992831174608913E-2"/>
                </c:manualLayout>
              </c:layout>
              <c:spPr/>
              <c:txPr>
                <a:bodyPr/>
                <a:lstStyle/>
                <a:p>
                  <a:pPr>
                    <a:defRPr sz="36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Val val="1"/>
            </c:dLbl>
            <c:showVal val="1"/>
            <c:showLeaderLines val="1"/>
          </c:dLbls>
          <c:cat>
            <c:strRef>
              <c:f>Sheet1!$A$2:$A$3</c:f>
              <c:strCache>
                <c:ptCount val="2"/>
                <c:pt idx="0">
                  <c:v>Cluburi fără Interact</c:v>
                </c:pt>
                <c:pt idx="1">
                  <c:v>Cluburi cu Interact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0.57999999999999996</c:v>
                </c:pt>
                <c:pt idx="1">
                  <c:v>0.42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layout>
        <c:manualLayout>
          <c:xMode val="edge"/>
          <c:yMode val="edge"/>
          <c:x val="0.16235404744591753"/>
          <c:y val="2.4361423781353347E-2"/>
        </c:manualLayout>
      </c:layout>
      <c:txPr>
        <a:bodyPr/>
        <a:lstStyle/>
        <a:p>
          <a:pPr>
            <a:defRPr sz="3200">
              <a:solidFill>
                <a:srgbClr val="000099"/>
              </a:solidFill>
            </a:defRPr>
          </a:pPr>
          <a:endParaRPr lang="en-US"/>
        </a:p>
      </c:txPr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Situație Consilieri Rotary pentru Interact</c:v>
                </c:pt>
              </c:strCache>
            </c:strRef>
          </c:tx>
          <c:dLbls>
            <c:dLbl>
              <c:idx val="0"/>
              <c:layout>
                <c:manualLayout>
                  <c:x val="-0.19486698787329559"/>
                  <c:y val="4.5662783500246003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sz="3200" dirty="0" smtClean="0"/>
                      <a:t>53,34</a:t>
                    </a:r>
                    <a:r>
                      <a:rPr lang="ro-RO" sz="3200" dirty="0" smtClean="0"/>
                      <a:t>%</a:t>
                    </a:r>
                    <a:endParaRPr lang="en-US" sz="3200" dirty="0"/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0.16892156476883735"/>
                  <c:y val="1.7128255590648657E-2"/>
                </c:manualLayout>
              </c:layout>
              <c:tx>
                <c:rich>
                  <a:bodyPr/>
                  <a:lstStyle/>
                  <a:p>
                    <a:pPr>
                      <a:defRPr sz="3200" b="1">
                        <a:solidFill>
                          <a:schemeClr val="bg1"/>
                        </a:solidFill>
                      </a:defRPr>
                    </a:pPr>
                    <a:r>
                      <a:rPr lang="en-US" sz="3200" dirty="0" smtClean="0"/>
                      <a:t>46,66</a:t>
                    </a:r>
                    <a:r>
                      <a:rPr lang="ro-RO" sz="3200" dirty="0" smtClean="0"/>
                      <a:t>%</a:t>
                    </a:r>
                    <a:endParaRPr lang="en-US" sz="3200" dirty="0"/>
                  </a:p>
                </c:rich>
              </c:tx>
              <c:spPr/>
              <c:showVal val="1"/>
            </c:dLbl>
            <c:showVal val="1"/>
            <c:showLeaderLines val="1"/>
          </c:dLbls>
          <c:cat>
            <c:strRef>
              <c:f>Sheet1!$A$2:$A$3</c:f>
              <c:strCache>
                <c:ptCount val="2"/>
                <c:pt idx="0">
                  <c:v>Consilier declarat</c:v>
                </c:pt>
                <c:pt idx="1">
                  <c:v>Consilier nedeclarat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53.339999999999996</c:v>
                </c:pt>
                <c:pt idx="1">
                  <c:v>46.660000000000004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7082693269123941"/>
          <c:y val="0.37527170433141016"/>
          <c:w val="0.41803408061497438"/>
          <c:h val="0.34468265188515951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34" charset="0"/>
              </a:defRPr>
            </a:lvl1pPr>
          </a:lstStyle>
          <a:p>
            <a:fld id="{80481CDD-FAD2-4C00-ABDC-239EC27754D7}" type="datetime1">
              <a:rPr lang="en-US"/>
              <a:pPr/>
              <a:t>22-Oct-14</a:t>
            </a:fld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34" charset="0"/>
              </a:defRPr>
            </a:lvl1pPr>
          </a:lstStyle>
          <a:p>
            <a:fld id="{72A36D6D-9023-496B-9B5A-87F16B04BD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34" charset="0"/>
              </a:defRPr>
            </a:lvl1pPr>
          </a:lstStyle>
          <a:p>
            <a:fld id="{808BCFB0-B407-4B8D-930D-50452A296149}" type="datetime1">
              <a:rPr lang="en-US"/>
              <a:pPr/>
              <a:t>22-Oct-14</a:t>
            </a:fld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8" rIns="93177" bIns="46588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34" charset="0"/>
              </a:defRPr>
            </a:lvl1pPr>
          </a:lstStyle>
          <a:p>
            <a:fld id="{D1885C65-CCA8-423B-9606-1C8A80FD266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8" rIns="93177" bIns="46588" anchor="b"/>
          <a:lstStyle/>
          <a:p>
            <a:pPr algn="r" defTabSz="931863" eaLnBrk="0" hangingPunct="0"/>
            <a:fld id="{972D218D-6797-445B-8246-9CA83E271FC4}" type="slidenum">
              <a:rPr lang="en-US" sz="1200">
                <a:latin typeface="Arial" pitchFamily="34" charset="0"/>
              </a:rPr>
              <a:pPr algn="r" defTabSz="931863" eaLnBrk="0" hangingPunct="0"/>
              <a:t>16</a:t>
            </a:fld>
            <a:endParaRPr lang="en-US" sz="1200">
              <a:latin typeface="Arial" pitchFamily="34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7086600" y="6477000"/>
            <a:ext cx="16002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1B4E7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10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947" r:id="rId12"/>
    <p:sldLayoutId id="2147483948" r:id="rId13"/>
    <p:sldLayoutId id="214748394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7162800" y="6477000"/>
            <a:ext cx="15240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35844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845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45999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8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7162800" y="6477000"/>
            <a:ext cx="15240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36868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869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45999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8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7086600" y="6477000"/>
            <a:ext cx="16002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26628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8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7086600" y="6477000"/>
            <a:ext cx="16002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27652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8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7086600" y="6477000"/>
            <a:ext cx="16002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28676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8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7086600" y="6477000"/>
            <a:ext cx="16002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29700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8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7086600" y="6477000"/>
            <a:ext cx="16002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pic>
        <p:nvPicPr>
          <p:cNvPr id="4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7162800" y="6477000"/>
            <a:ext cx="15240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32772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773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1B4E7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45999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32775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7162800" y="6477000"/>
            <a:ext cx="15240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33796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3797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45999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510826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8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7162800" y="6477000"/>
            <a:ext cx="15240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057400" lvl="4" indent="-228600" eaLnBrk="0" hangingPunct="0"/>
            <a:endParaRPr lang="en-US">
              <a:latin typeface="Arial" pitchFamily="34" charset="0"/>
            </a:endParaRPr>
          </a:p>
        </p:txBody>
      </p:sp>
      <p:sp>
        <p:nvSpPr>
          <p:cNvPr id="34820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rgbClr val="958D85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4821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45999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8" name="Picture 7" descr="http://clubrunner.blob.core.windows.net/00000050016/Images/YouthServices.jpe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jpeg"/><Relationship Id="rId10" Type="http://schemas.openxmlformats.org/officeDocument/2006/relationships/image" Target="../media/image23.pn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2" descr="http://verzekering-pakket.nl/wp-content/uploads/2012/07/Front-page_41.jpg"/>
          <p:cNvPicPr>
            <a:picLocks noChangeAspect="1" noChangeArrowheads="1"/>
          </p:cNvPicPr>
          <p:nvPr/>
        </p:nvPicPr>
        <p:blipFill>
          <a:blip r:embed="rId2"/>
          <a:srcRect t="7334" b="23401"/>
          <a:stretch>
            <a:fillRect/>
          </a:stretch>
        </p:blipFill>
        <p:spPr bwMode="auto">
          <a:xfrm>
            <a:off x="0" y="0"/>
            <a:ext cx="9141209" cy="4221088"/>
          </a:xfrm>
          <a:prstGeom prst="rect">
            <a:avLst/>
          </a:prstGeom>
          <a:noFill/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-152400" y="4061048"/>
            <a:ext cx="9525000" cy="1600200"/>
          </a:xfrm>
          <a:prstGeom prst="rect">
            <a:avLst/>
          </a:prstGeom>
          <a:solidFill>
            <a:srgbClr val="01B4E7"/>
          </a:solidFill>
          <a:ln w="9525">
            <a:noFill/>
            <a:miter lim="800000"/>
            <a:headEnd/>
            <a:tailEnd/>
          </a:ln>
          <a:effectLst>
            <a:outerShdw dist="61087" dir="5400000" rotWithShape="0">
              <a:srgbClr val="808080">
                <a:alpha val="45999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54868" y="4185084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o-RO" b="1" dirty="0" smtClean="0">
                <a:solidFill>
                  <a:srgbClr val="000099"/>
                </a:solidFill>
              </a:rPr>
              <a:t>Youth Service</a:t>
            </a:r>
            <a:r>
              <a:rPr lang="ro-RO" b="1" dirty="0" smtClean="0"/>
              <a:t>: </a:t>
            </a:r>
            <a:br>
              <a:rPr lang="ro-RO" b="1" dirty="0" smtClean="0"/>
            </a:br>
            <a:r>
              <a:rPr lang="ro-RO" dirty="0" smtClean="0"/>
              <a:t>a 5-a Cale de SERVICIU ROTARY:</a:t>
            </a:r>
            <a:br>
              <a:rPr lang="ro-RO" dirty="0" smtClean="0"/>
            </a:br>
            <a:endParaRPr lang="en-US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245708"/>
            <a:ext cx="8229600" cy="8509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o-RO" sz="3600" b="1" dirty="0">
                <a:solidFill>
                  <a:schemeClr val="bg1"/>
                </a:solidFill>
                <a:latin typeface="Arial Narrow" pitchFamily="34" charset="0"/>
              </a:rPr>
              <a:t>Beneficiarii</a:t>
            </a:r>
            <a:r>
              <a:rPr lang="en-GB" sz="3600" dirty="0"/>
              <a:t> </a:t>
            </a:r>
            <a:r>
              <a:rPr lang="ro-RO" sz="5400" b="1" dirty="0">
                <a:solidFill>
                  <a:srgbClr val="19317D"/>
                </a:solidFill>
                <a:latin typeface="American Typewriter" pitchFamily="18" charset="0"/>
              </a:rPr>
              <a:t>Rota</a:t>
            </a:r>
            <a:r>
              <a:rPr lang="ro-RO" sz="5400" b="1" dirty="0">
                <a:solidFill>
                  <a:srgbClr val="FF0000"/>
                </a:solidFill>
                <a:latin typeface="American Typewriter" pitchFamily="18" charset="0"/>
              </a:rPr>
              <a:t>Kids</a:t>
            </a:r>
            <a:endParaRPr lang="en-US" sz="5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358775" y="1089025"/>
            <a:ext cx="3646488" cy="22685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914400" lvl="1" indent="-457200" eaLnBrk="1" hangingPunct="1">
              <a:buClr>
                <a:srgbClr val="008000"/>
              </a:buClr>
              <a:buFont typeface="Wingdings" pitchFamily="2" charset="2"/>
              <a:buChar char="ü"/>
            </a:pPr>
            <a:r>
              <a:rPr lang="ro-RO" sz="2400" b="1">
                <a:latin typeface="Arial Narrow" pitchFamily="34" charset="0"/>
              </a:rPr>
              <a:t>Copiii</a:t>
            </a:r>
          </a:p>
          <a:p>
            <a:pPr marL="914400" lvl="1" indent="-457200" eaLnBrk="1" hangingPunct="1">
              <a:buClr>
                <a:srgbClr val="008000"/>
              </a:buClr>
              <a:buFont typeface="Wingdings" pitchFamily="2" charset="2"/>
              <a:buChar char="ü"/>
            </a:pPr>
            <a:r>
              <a:rPr lang="ro-RO" sz="2400" b="1">
                <a:latin typeface="Arial Narrow" pitchFamily="34" charset="0"/>
              </a:rPr>
              <a:t>Familiile</a:t>
            </a:r>
            <a:endParaRPr lang="en-GB" sz="2400" b="1">
              <a:latin typeface="Arial Narrow" pitchFamily="34" charset="0"/>
            </a:endParaRPr>
          </a:p>
          <a:p>
            <a:pPr marL="914400" lvl="1" indent="-457200" eaLnBrk="1" hangingPunct="1">
              <a:buClr>
                <a:srgbClr val="008000"/>
              </a:buClr>
              <a:buFont typeface="Wingdings" pitchFamily="2" charset="2"/>
              <a:buChar char="ü"/>
            </a:pPr>
            <a:r>
              <a:rPr lang="ro-RO" sz="2400" b="1">
                <a:latin typeface="Arial Narrow" pitchFamily="34" charset="0"/>
              </a:rPr>
              <a:t>Scoala</a:t>
            </a:r>
            <a:endParaRPr lang="en-GB" sz="2400" b="1">
              <a:latin typeface="Arial Narrow" pitchFamily="34" charset="0"/>
            </a:endParaRPr>
          </a:p>
          <a:p>
            <a:pPr marL="914400" lvl="1" indent="-457200" eaLnBrk="1" hangingPunct="1">
              <a:buClr>
                <a:srgbClr val="008000"/>
              </a:buClr>
              <a:buFont typeface="Wingdings" pitchFamily="2" charset="2"/>
              <a:buChar char="ü"/>
            </a:pPr>
            <a:r>
              <a:rPr lang="ro-RO" sz="2400" b="1">
                <a:latin typeface="Arial Narrow" pitchFamily="34" charset="0"/>
              </a:rPr>
              <a:t>Comunitatea</a:t>
            </a:r>
          </a:p>
          <a:p>
            <a:pPr marL="914400" lvl="1" indent="-457200" eaLnBrk="1" hangingPunct="1">
              <a:buClr>
                <a:srgbClr val="008000"/>
              </a:buClr>
              <a:buFont typeface="Wingdings" pitchFamily="2" charset="2"/>
              <a:buChar char="ü"/>
            </a:pPr>
            <a:r>
              <a:rPr lang="ro-RO" sz="2400" b="1">
                <a:latin typeface="Arial Narrow" pitchFamily="34" charset="0"/>
              </a:rPr>
              <a:t>Familia Rotary</a:t>
            </a:r>
            <a:endParaRPr lang="en-US" sz="2400" b="1">
              <a:latin typeface="Arial Narrow" pitchFamily="34" charset="0"/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4356100" y="728663"/>
            <a:ext cx="4392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pitchFamily="34" charset="0"/>
            </a:endParaRP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5508625" y="225425"/>
            <a:ext cx="320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pitchFamily="34" charset="0"/>
            </a:endParaRPr>
          </a:p>
        </p:txBody>
      </p:sp>
      <p:pic>
        <p:nvPicPr>
          <p:cNvPr id="76812" name="Picture 10" descr="HappyChildr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9552" y="3308831"/>
            <a:ext cx="3672470" cy="2448783"/>
          </a:xfrm>
          <a:noFill/>
          <a:ln>
            <a:miter lim="800000"/>
            <a:headEnd/>
            <a:tailEnd/>
          </a:ln>
        </p:spPr>
      </p:pic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5580063" y="1160463"/>
            <a:ext cx="33115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 sz="2000" b="1">
                <a:solidFill>
                  <a:schemeClr val="accent2"/>
                </a:solidFill>
              </a:rPr>
              <a:t>Rota</a:t>
            </a:r>
            <a:r>
              <a:rPr lang="de-DE" sz="2000" b="1">
                <a:solidFill>
                  <a:srgbClr val="FF0000"/>
                </a:solidFill>
              </a:rPr>
              <a:t>Kids</a:t>
            </a:r>
            <a:r>
              <a:rPr lang="de-DE" sz="2000" b="1"/>
              <a:t> înva</a:t>
            </a:r>
            <a:r>
              <a:rPr lang="ro-RO" sz="2000" b="1"/>
              <a:t>tă</a:t>
            </a:r>
            <a:r>
              <a:rPr lang="de-DE" sz="2000" b="1"/>
              <a:t>...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Angajamentul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Luarea deciziilor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Corectitudinea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Cetă</a:t>
            </a:r>
            <a:r>
              <a:rPr lang="ro-RO" sz="2000" b="1"/>
              <a:t>t</a:t>
            </a:r>
            <a:r>
              <a:rPr lang="de-DE" sz="2000" b="1"/>
              <a:t>enia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Prietenia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Conducerea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Responsabilitatea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Empatia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Îngrijirea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Respectul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Abilită</a:t>
            </a:r>
            <a:r>
              <a:rPr lang="ro-RO" sz="2000" b="1"/>
              <a:t>t</a:t>
            </a:r>
            <a:r>
              <a:rPr lang="de-DE" sz="2000" b="1"/>
              <a:t>ile antreprenoriale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În</a:t>
            </a:r>
            <a:r>
              <a:rPr lang="ro-RO" sz="2000" b="1"/>
              <a:t>t</a:t>
            </a:r>
            <a:r>
              <a:rPr lang="de-DE" sz="2000" b="1"/>
              <a:t>elepciunea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Compasiunea</a:t>
            </a:r>
          </a:p>
          <a:p>
            <a:pPr>
              <a:buFontTx/>
              <a:buChar char="•"/>
            </a:pPr>
            <a:r>
              <a:rPr lang="ro-RO" sz="2000" b="1"/>
              <a:t> </a:t>
            </a:r>
            <a:r>
              <a:rPr lang="de-DE" sz="2000" b="1"/>
              <a:t>Integritatea</a:t>
            </a:r>
          </a:p>
          <a:p>
            <a:pPr>
              <a:buFontTx/>
              <a:buChar char="•"/>
            </a:pPr>
            <a:r>
              <a:rPr lang="ro-RO" sz="2000" b="1"/>
              <a:t> s</a:t>
            </a:r>
            <a:r>
              <a:rPr lang="de-DE" sz="2000" b="1"/>
              <a:t>i mult mai multe…</a:t>
            </a:r>
            <a:endParaRPr 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252780"/>
            <a:ext cx="8229600" cy="9223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o-RO" sz="3600" b="1" dirty="0">
                <a:solidFill>
                  <a:schemeClr val="bg1"/>
                </a:solidFill>
                <a:latin typeface="Arial Narrow" pitchFamily="34" charset="0"/>
              </a:rPr>
              <a:t>Înfiinţarea unui club</a:t>
            </a:r>
            <a:r>
              <a:rPr lang="ro-RO" sz="4000" b="1" dirty="0"/>
              <a:t> </a:t>
            </a:r>
            <a:r>
              <a:rPr lang="ro-RO" sz="5400" b="1" dirty="0">
                <a:solidFill>
                  <a:srgbClr val="19317D"/>
                </a:solidFill>
                <a:latin typeface="American Typewriter" pitchFamily="18" charset="0"/>
              </a:rPr>
              <a:t>Rota</a:t>
            </a:r>
            <a:r>
              <a:rPr lang="ro-RO" sz="5400" b="1" dirty="0">
                <a:solidFill>
                  <a:srgbClr val="FF0000"/>
                </a:solidFill>
                <a:latin typeface="American Typewriter" pitchFamily="18" charset="0"/>
              </a:rPr>
              <a:t>Kids</a:t>
            </a:r>
            <a:endParaRPr lang="en-US" sz="5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8" name="Picture 17" descr="scoal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780" y="224644"/>
            <a:ext cx="3768379" cy="3503325"/>
          </a:xfrm>
          <a:prstGeom prst="rect">
            <a:avLst/>
          </a:prstGeom>
        </p:spPr>
      </p:pic>
      <p:pic>
        <p:nvPicPr>
          <p:cNvPr id="81946" name="Picture 26" descr="http://t2.gstatic.com/images?q=tbn:ANd9GcQW7aDTpulmMspBezydvcgCqe1HSzcwZd1NAQSvabCKTQlNtWKcO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6196" y="1628800"/>
            <a:ext cx="2505075" cy="1828800"/>
          </a:xfrm>
          <a:prstGeom prst="rect">
            <a:avLst/>
          </a:prstGeom>
          <a:noFill/>
        </p:spPr>
      </p:pic>
      <p:pic>
        <p:nvPicPr>
          <p:cNvPr id="81948" name="Picture 28" descr="http://www.bestclubsupplies.com/images/RTEE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516" y="1304764"/>
            <a:ext cx="2381250" cy="2381250"/>
          </a:xfrm>
          <a:prstGeom prst="rect">
            <a:avLst/>
          </a:prstGeom>
          <a:noFill/>
        </p:spPr>
      </p:pic>
      <p:pic>
        <p:nvPicPr>
          <p:cNvPr id="19" name="Picture 18" descr="arrow-red-right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3748" y="2636912"/>
            <a:ext cx="1011852" cy="664409"/>
          </a:xfrm>
          <a:prstGeom prst="rect">
            <a:avLst/>
          </a:prstGeom>
        </p:spPr>
      </p:pic>
      <p:pic>
        <p:nvPicPr>
          <p:cNvPr id="20" name="Picture 19" descr="arrow-red-right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8548" y="2636912"/>
            <a:ext cx="1011852" cy="664409"/>
          </a:xfrm>
          <a:prstGeom prst="rect">
            <a:avLst/>
          </a:prstGeom>
        </p:spPr>
      </p:pic>
      <p:pic>
        <p:nvPicPr>
          <p:cNvPr id="22" name="Picture 21" descr="Rotakids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5816" y="4221088"/>
            <a:ext cx="2518612" cy="2345374"/>
          </a:xfrm>
          <a:prstGeom prst="rect">
            <a:avLst/>
          </a:prstGeom>
        </p:spPr>
      </p:pic>
      <p:pic>
        <p:nvPicPr>
          <p:cNvPr id="23" name="Picture 22" descr="circle-transp-red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8375756">
            <a:off x="5642948" y="915390"/>
            <a:ext cx="2664296" cy="2934587"/>
          </a:xfrm>
          <a:prstGeom prst="rect">
            <a:avLst/>
          </a:prstGeom>
        </p:spPr>
      </p:pic>
      <p:pic>
        <p:nvPicPr>
          <p:cNvPr id="24" name="Picture 23" descr="circle-transp-red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8375756">
            <a:off x="-59488" y="841374"/>
            <a:ext cx="3057157" cy="3367304"/>
          </a:xfrm>
          <a:prstGeom prst="rect">
            <a:avLst/>
          </a:prstGeom>
        </p:spPr>
      </p:pic>
      <p:pic>
        <p:nvPicPr>
          <p:cNvPr id="81950" name="Picture 30" descr="https://notyouraveragemother.files.wordpress.com/2011/10/parent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36196" y="4689140"/>
            <a:ext cx="2381791" cy="1728192"/>
          </a:xfrm>
          <a:prstGeom prst="rect">
            <a:avLst/>
          </a:prstGeom>
          <a:noFill/>
        </p:spPr>
      </p:pic>
      <p:pic>
        <p:nvPicPr>
          <p:cNvPr id="21" name="Picture 20" descr="arrow-red-down5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32915" y="3609020"/>
            <a:ext cx="859465" cy="1231290"/>
          </a:xfrm>
          <a:prstGeom prst="rect">
            <a:avLst/>
          </a:prstGeom>
        </p:spPr>
      </p:pic>
      <p:pic>
        <p:nvPicPr>
          <p:cNvPr id="26" name="Picture 25" descr="arrow-red-left3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56076" y="5337212"/>
            <a:ext cx="1170335" cy="700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368300"/>
            <a:ext cx="8229600" cy="9223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o-RO" sz="3600" b="1">
                <a:solidFill>
                  <a:schemeClr val="bg1"/>
                </a:solidFill>
                <a:latin typeface="Arial Narrow" pitchFamily="34" charset="0"/>
              </a:rPr>
              <a:t>Înfiinţarea unui club</a:t>
            </a:r>
            <a:r>
              <a:rPr lang="ro-RO" sz="4000" b="1"/>
              <a:t> </a:t>
            </a:r>
            <a:r>
              <a:rPr lang="ro-RO" sz="3600" b="1">
                <a:solidFill>
                  <a:srgbClr val="19317D"/>
                </a:solidFill>
                <a:latin typeface="American Typewriter" pitchFamily="18" charset="0"/>
              </a:rPr>
              <a:t>Rota</a:t>
            </a:r>
            <a:r>
              <a:rPr lang="ro-RO" sz="3600" b="1">
                <a:solidFill>
                  <a:srgbClr val="FF0000"/>
                </a:solidFill>
                <a:latin typeface="American Typewriter" pitchFamily="18" charset="0"/>
              </a:rPr>
              <a:t>Kids</a:t>
            </a:r>
            <a:endParaRPr lang="en-US" sz="3600" b="1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81933" name="Picture 10" descr="D:\0-personal\ROTAKIDS\398-010077_1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51620" y="3573016"/>
            <a:ext cx="2196244" cy="2196244"/>
          </a:xfrm>
          <a:noFill/>
          <a:ln>
            <a:miter lim="800000"/>
            <a:headEnd/>
            <a:tailEnd/>
          </a:ln>
        </p:spPr>
      </p:pic>
      <p:pic>
        <p:nvPicPr>
          <p:cNvPr id="81935" name="Picture 11" descr="D:\0-personal\ROTAKIDS\398-010076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6136" y="3501008"/>
            <a:ext cx="2159359" cy="2161741"/>
          </a:xfrm>
          <a:prstGeom prst="rect">
            <a:avLst/>
          </a:prstGeom>
          <a:noFill/>
        </p:spPr>
      </p:pic>
      <p:pic>
        <p:nvPicPr>
          <p:cNvPr id="81936" name="Picture 9" descr="D:\0-personal\ROTAKIDS\img_8808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1232756"/>
            <a:ext cx="2196939" cy="2194516"/>
          </a:xfrm>
          <a:prstGeom prst="rect">
            <a:avLst/>
          </a:prstGeom>
          <a:noFill/>
        </p:spPr>
      </p:pic>
      <p:pic>
        <p:nvPicPr>
          <p:cNvPr id="81937" name="Picture 12" descr="D:\0-personal\ROTAKIDS\img_7423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0232" y="1160748"/>
            <a:ext cx="2231455" cy="2231455"/>
          </a:xfrm>
          <a:prstGeom prst="rect">
            <a:avLst/>
          </a:prstGeom>
          <a:noFill/>
        </p:spPr>
      </p:pic>
      <p:pic>
        <p:nvPicPr>
          <p:cNvPr id="15" name="Content Placeholder 14" descr="colan.png"/>
          <p:cNvPicPr>
            <a:picLocks noGrp="1" noChangeAspect="1"/>
          </p:cNvPicPr>
          <p:nvPr>
            <p:ph sz="quarter" idx="2"/>
          </p:nvPr>
        </p:nvPicPr>
        <p:blipFill>
          <a:blip r:embed="rId7"/>
          <a:stretch>
            <a:fillRect/>
          </a:stretch>
        </p:blipFill>
        <p:spPr>
          <a:xfrm>
            <a:off x="2051720" y="1160748"/>
            <a:ext cx="5220580" cy="52205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7338" y="404813"/>
            <a:ext cx="8229600" cy="8143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o-RO" sz="3600" b="1">
                <a:solidFill>
                  <a:schemeClr val="bg1"/>
                </a:solidFill>
                <a:latin typeface="Arial Narrow" pitchFamily="34" charset="0"/>
              </a:rPr>
              <a:t>Legământul</a:t>
            </a:r>
            <a:r>
              <a:rPr lang="en-GB" sz="3600"/>
              <a:t> </a:t>
            </a:r>
            <a:r>
              <a:rPr lang="ro-RO" sz="3600" b="1">
                <a:solidFill>
                  <a:srgbClr val="19317D"/>
                </a:solidFill>
                <a:latin typeface="American Typewriter" pitchFamily="18" charset="0"/>
              </a:rPr>
              <a:t>Rota</a:t>
            </a:r>
            <a:r>
              <a:rPr lang="ro-RO" sz="3600" b="1">
                <a:solidFill>
                  <a:srgbClr val="FF0000"/>
                </a:solidFill>
                <a:latin typeface="American Typewriter" pitchFamily="18" charset="0"/>
              </a:rPr>
              <a:t>Kids</a:t>
            </a:r>
            <a:endParaRPr lang="en-US" sz="36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250825" y="1809614"/>
            <a:ext cx="8713788" cy="313155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ro-RO" sz="800" b="1" dirty="0"/>
          </a:p>
          <a:p>
            <a:pPr eaLnBrk="1" hangingPunct="1">
              <a:buFont typeface="Arial" pitchFamily="34" charset="0"/>
              <a:buNone/>
            </a:pPr>
            <a:r>
              <a:rPr lang="ro-RO" sz="2800" b="1" dirty="0">
                <a:latin typeface="Arial Narrow" pitchFamily="34" charset="0"/>
              </a:rPr>
              <a:t>Ca </a:t>
            </a:r>
            <a:r>
              <a:rPr lang="ro-RO" sz="4800" b="1" dirty="0">
                <a:solidFill>
                  <a:srgbClr val="0033CC"/>
                </a:solidFill>
                <a:latin typeface="American Typewriter" pitchFamily="18" charset="0"/>
              </a:rPr>
              <a:t>Rota</a:t>
            </a:r>
            <a:r>
              <a:rPr lang="ro-RO" sz="4800" b="1" dirty="0">
                <a:solidFill>
                  <a:srgbClr val="FF0000"/>
                </a:solidFill>
                <a:latin typeface="American Typewriter" pitchFamily="18" charset="0"/>
              </a:rPr>
              <a:t>Kid</a:t>
            </a:r>
            <a:r>
              <a:rPr lang="ro-RO" sz="2800" b="1" dirty="0">
                <a:latin typeface="Arial Narrow" pitchFamily="34" charset="0"/>
              </a:rPr>
              <a:t>, promit:</a:t>
            </a:r>
          </a:p>
          <a:p>
            <a:pPr eaLnBrk="1" hangingPunct="1">
              <a:buFont typeface="Arial" pitchFamily="34" charset="0"/>
              <a:buNone/>
            </a:pPr>
            <a:r>
              <a:rPr lang="ro-RO" sz="2800" b="1" dirty="0">
                <a:latin typeface="Arial Narrow" pitchFamily="34" charset="0"/>
              </a:rPr>
              <a:t>- Să fiu corect cu toată lumea</a:t>
            </a:r>
            <a:r>
              <a:rPr lang="en-US" sz="2800" b="1" dirty="0">
                <a:latin typeface="Arial Narrow" pitchFamily="34" charset="0"/>
              </a:rPr>
              <a:t>,</a:t>
            </a:r>
            <a:endParaRPr lang="ro-RO" sz="2800" b="1" dirty="0">
              <a:latin typeface="Arial Narrow" pitchFamily="34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ro-RO" sz="2800" b="1" dirty="0">
                <a:latin typeface="Arial Narrow" pitchFamily="34" charset="0"/>
              </a:rPr>
              <a:t>- Să servesc comunitatea mea</a:t>
            </a:r>
            <a:r>
              <a:rPr lang="en-US" sz="2800" b="1" dirty="0">
                <a:latin typeface="Arial Narrow" pitchFamily="34" charset="0"/>
              </a:rPr>
              <a:t>,</a:t>
            </a:r>
            <a:endParaRPr lang="ro-RO" sz="2800" b="1" dirty="0">
              <a:latin typeface="Arial Narrow" pitchFamily="34" charset="0"/>
            </a:endParaRPr>
          </a:p>
          <a:p>
            <a:pPr eaLnBrk="1" hangingPunct="1">
              <a:buNone/>
            </a:pPr>
            <a:r>
              <a:rPr lang="ro-RO" sz="2800" b="1" dirty="0" smtClean="0">
                <a:latin typeface="Arial Narrow" pitchFamily="34" charset="0"/>
              </a:rPr>
              <a:t>- Să </a:t>
            </a:r>
            <a:r>
              <a:rPr lang="ro-RO" sz="2800" b="1" dirty="0">
                <a:latin typeface="Arial Narrow" pitchFamily="34" charset="0"/>
              </a:rPr>
              <a:t>arăt respect celorlal</a:t>
            </a:r>
            <a:r>
              <a:rPr lang="en-US" sz="2800" b="1" dirty="0">
                <a:latin typeface="Arial Narrow" pitchFamily="34" charset="0"/>
              </a:rPr>
              <a:t>t</a:t>
            </a:r>
            <a:r>
              <a:rPr lang="ro-RO" sz="2800" b="1" dirty="0">
                <a:latin typeface="Arial Narrow" pitchFamily="34" charset="0"/>
              </a:rPr>
              <a:t>i</a:t>
            </a:r>
            <a:r>
              <a:rPr lang="en-US" sz="2800" b="1" dirty="0">
                <a:latin typeface="Arial Narrow" pitchFamily="34" charset="0"/>
              </a:rPr>
              <a:t>.</a:t>
            </a:r>
            <a:endParaRPr lang="ro-RO" sz="2800" b="1" dirty="0">
              <a:latin typeface="Arial Narrow" pitchFamily="34" charset="0"/>
            </a:endParaRPr>
          </a:p>
          <a:p>
            <a:pPr eaLnBrk="1" hangingPunct="1">
              <a:buFontTx/>
              <a:buChar char="-"/>
            </a:pPr>
            <a:endParaRPr lang="ro-RO" sz="1200" b="1" dirty="0">
              <a:latin typeface="Arial Narrow" pitchFamily="34" charset="0"/>
            </a:endParaRPr>
          </a:p>
          <a:p>
            <a:pPr eaLnBrk="1" hangingPunct="1">
              <a:buFont typeface="Arial" pitchFamily="34" charset="0"/>
              <a:buNone/>
            </a:pPr>
            <a:endParaRPr lang="ro-RO" sz="1200" b="1" dirty="0">
              <a:latin typeface="Arial Narrow" pitchFamily="34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ro-RO" sz="2000" b="1" i="1" dirty="0">
                <a:latin typeface="Arial Narrow" pitchFamily="34" charset="0"/>
              </a:rPr>
              <a:t>							</a:t>
            </a:r>
            <a:endParaRPr lang="en-GB" sz="2000" b="1" i="1" dirty="0">
              <a:latin typeface="Arial Narrow" pitchFamily="34" charset="0"/>
            </a:endParaRPr>
          </a:p>
        </p:txBody>
      </p:sp>
      <p:pic>
        <p:nvPicPr>
          <p:cNvPr id="86020" name="Picture 4" descr="Final_RotaKids_Logo_for_Screen_Printing [Converted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95218" y="1916831"/>
            <a:ext cx="3301218" cy="3060341"/>
          </a:xfrm>
          <a:noFill/>
          <a:ln>
            <a:miter lim="800000"/>
            <a:headEnd/>
            <a:tailEnd/>
          </a:ln>
        </p:spPr>
      </p:pic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5508625" y="225425"/>
            <a:ext cx="320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68300"/>
            <a:ext cx="8229600" cy="8143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GB" sz="3600" b="1">
                <a:solidFill>
                  <a:schemeClr val="bg1"/>
                </a:solidFill>
                <a:latin typeface="Arial Narrow" pitchFamily="34" charset="0"/>
              </a:rPr>
              <a:t>Responsabilit</a:t>
            </a:r>
            <a:r>
              <a:rPr lang="ro-RO" sz="3600" b="1">
                <a:solidFill>
                  <a:schemeClr val="bg1"/>
                </a:solidFill>
                <a:latin typeface="Arial Narrow" pitchFamily="34" charset="0"/>
              </a:rPr>
              <a:t>ăţi</a:t>
            </a:r>
            <a:r>
              <a:rPr lang="en-GB" sz="3600" b="1">
                <a:solidFill>
                  <a:schemeClr val="bg1"/>
                </a:solidFill>
                <a:latin typeface="Arial Narrow" pitchFamily="34" charset="0"/>
              </a:rPr>
              <a:t> Rotary Club</a:t>
            </a:r>
            <a:endParaRPr lang="en-US" sz="36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250825" y="1233488"/>
            <a:ext cx="8605838" cy="34194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buFontTx/>
              <a:buChar char="•"/>
            </a:pPr>
            <a:r>
              <a:rPr lang="en-GB" sz="2400" b="1" dirty="0">
                <a:latin typeface="Arial Narrow" pitchFamily="34" charset="0"/>
              </a:rPr>
              <a:t>S</a:t>
            </a:r>
            <a:r>
              <a:rPr lang="ro-RO" sz="2400" b="1" dirty="0">
                <a:latin typeface="Arial Narrow" pitchFamily="34" charset="0"/>
              </a:rPr>
              <a:t>prijinul si s</a:t>
            </a:r>
            <a:r>
              <a:rPr lang="en-GB" sz="2400" b="1" dirty="0" err="1">
                <a:latin typeface="Arial Narrow" pitchFamily="34" charset="0"/>
              </a:rPr>
              <a:t>upraveghe</a:t>
            </a:r>
            <a:r>
              <a:rPr lang="ro-RO" sz="2400" b="1" dirty="0">
                <a:latin typeface="Arial Narrow" pitchFamily="34" charset="0"/>
              </a:rPr>
              <a:t>re</a:t>
            </a:r>
            <a:r>
              <a:rPr lang="en-GB" sz="2400" b="1" dirty="0">
                <a:latin typeface="Arial Narrow" pitchFamily="34" charset="0"/>
              </a:rPr>
              <a:t>a </a:t>
            </a:r>
            <a:r>
              <a:rPr lang="en-GB" sz="2400" b="1" dirty="0" err="1">
                <a:latin typeface="Arial Narrow" pitchFamily="34" charset="0"/>
              </a:rPr>
              <a:t>instituir</a:t>
            </a:r>
            <a:r>
              <a:rPr lang="ro-RO" sz="2400" b="1" dirty="0">
                <a:latin typeface="Arial Narrow" pitchFamily="34" charset="0"/>
              </a:rPr>
              <a:t>ii</a:t>
            </a:r>
            <a:r>
              <a:rPr lang="en-GB" sz="2400" b="1" dirty="0">
                <a:latin typeface="Arial Narrow" pitchFamily="34" charset="0"/>
              </a:rPr>
              <a:t> </a:t>
            </a:r>
            <a:r>
              <a:rPr lang="en-GB" sz="2400" b="1" dirty="0" err="1">
                <a:latin typeface="Arial Narrow" pitchFamily="34" charset="0"/>
              </a:rPr>
              <a:t>noul</a:t>
            </a:r>
            <a:r>
              <a:rPr lang="ro-RO" sz="2400" b="1" dirty="0">
                <a:latin typeface="Arial Narrow" pitchFamily="34" charset="0"/>
              </a:rPr>
              <a:t>ui</a:t>
            </a:r>
            <a:r>
              <a:rPr lang="en-GB" sz="2400" b="1" dirty="0">
                <a:latin typeface="Arial Narrow" pitchFamily="34" charset="0"/>
              </a:rPr>
              <a:t> </a:t>
            </a:r>
            <a:r>
              <a:rPr lang="ro-RO" sz="2400" b="1" dirty="0">
                <a:latin typeface="Arial Narrow" pitchFamily="34" charset="0"/>
              </a:rPr>
              <a:t>C</a:t>
            </a:r>
            <a:r>
              <a:rPr lang="en-GB" sz="2400" b="1" dirty="0" err="1">
                <a:latin typeface="Arial Narrow" pitchFamily="34" charset="0"/>
              </a:rPr>
              <a:t>lub</a:t>
            </a:r>
            <a:r>
              <a:rPr lang="ro-RO" sz="2400" b="1" dirty="0">
                <a:latin typeface="Arial Narrow" pitchFamily="34" charset="0"/>
              </a:rPr>
              <a:t> RotaKids</a:t>
            </a:r>
            <a:endParaRPr lang="en-GB" sz="2400" b="1" dirty="0">
              <a:latin typeface="Arial Narrow" pitchFamily="34" charset="0"/>
            </a:endParaRPr>
          </a:p>
          <a:p>
            <a:pPr lvl="1" eaLnBrk="1" hangingPunct="1">
              <a:buFontTx/>
              <a:buChar char="•"/>
            </a:pPr>
            <a:r>
              <a:rPr lang="en-GB" sz="2400" b="1" dirty="0" err="1">
                <a:latin typeface="Arial Narrow" pitchFamily="34" charset="0"/>
              </a:rPr>
              <a:t>Participa</a:t>
            </a:r>
            <a:r>
              <a:rPr lang="ro-RO" sz="2400" b="1" dirty="0">
                <a:latin typeface="Arial Narrow" pitchFamily="34" charset="0"/>
              </a:rPr>
              <a:t>rea</a:t>
            </a:r>
            <a:r>
              <a:rPr lang="en-GB" sz="2400" b="1" dirty="0">
                <a:latin typeface="Arial Narrow" pitchFamily="34" charset="0"/>
              </a:rPr>
              <a:t> la </a:t>
            </a:r>
            <a:r>
              <a:rPr lang="en-GB" sz="2400" b="1" dirty="0" err="1">
                <a:latin typeface="Arial Narrow" pitchFamily="34" charset="0"/>
              </a:rPr>
              <a:t>evenimente</a:t>
            </a:r>
            <a:r>
              <a:rPr lang="ro-RO" sz="2400" b="1" dirty="0">
                <a:latin typeface="Arial Narrow" pitchFamily="34" charset="0"/>
              </a:rPr>
              <a:t>le</a:t>
            </a:r>
            <a:r>
              <a:rPr lang="en-GB" sz="2400" b="1" dirty="0">
                <a:latin typeface="Arial Narrow" pitchFamily="34" charset="0"/>
              </a:rPr>
              <a:t> </a:t>
            </a:r>
            <a:r>
              <a:rPr lang="ro-RO" sz="2400" b="1" dirty="0">
                <a:latin typeface="Arial Narrow" pitchFamily="34" charset="0"/>
              </a:rPr>
              <a:t>s</a:t>
            </a:r>
            <a:r>
              <a:rPr lang="en-GB" sz="2400" b="1" dirty="0" err="1">
                <a:latin typeface="Arial Narrow" pitchFamily="34" charset="0"/>
              </a:rPr>
              <a:t>i</a:t>
            </a:r>
            <a:r>
              <a:rPr lang="en-GB" sz="2400" b="1" dirty="0">
                <a:latin typeface="Arial Narrow" pitchFamily="34" charset="0"/>
              </a:rPr>
              <a:t> </a:t>
            </a:r>
            <a:r>
              <a:rPr lang="en-GB" sz="2400" b="1" dirty="0" err="1">
                <a:latin typeface="Arial Narrow" pitchFamily="34" charset="0"/>
              </a:rPr>
              <a:t>întâlniri</a:t>
            </a:r>
            <a:r>
              <a:rPr lang="ro-RO" sz="2400" b="1" dirty="0">
                <a:latin typeface="Arial Narrow" pitchFamily="34" charset="0"/>
              </a:rPr>
              <a:t>le </a:t>
            </a:r>
            <a:r>
              <a:rPr lang="en-GB" sz="2400" b="1" dirty="0">
                <a:latin typeface="Arial Narrow" pitchFamily="34" charset="0"/>
              </a:rPr>
              <a:t>club</a:t>
            </a:r>
            <a:r>
              <a:rPr lang="ro-RO" sz="2400" b="1" dirty="0">
                <a:latin typeface="Arial Narrow" pitchFamily="34" charset="0"/>
              </a:rPr>
              <a:t>ului, suportul în desfăsurarea proiectelor RotaKids</a:t>
            </a:r>
          </a:p>
          <a:p>
            <a:pPr lvl="1" eaLnBrk="1" hangingPunct="1">
              <a:buFontTx/>
              <a:buChar char="•"/>
            </a:pPr>
            <a:r>
              <a:rPr lang="en-GB" sz="2400" b="1" dirty="0" err="1" smtClean="0">
                <a:latin typeface="Arial Narrow" pitchFamily="34" charset="0"/>
              </a:rPr>
              <a:t>Sprijinul</a:t>
            </a:r>
            <a:r>
              <a:rPr lang="en-GB" sz="2400" b="1" dirty="0" smtClean="0">
                <a:latin typeface="Arial Narrow" pitchFamily="34" charset="0"/>
              </a:rPr>
              <a:t> </a:t>
            </a:r>
            <a:r>
              <a:rPr lang="en-GB" sz="2400" b="1" dirty="0" err="1">
                <a:latin typeface="Arial Narrow" pitchFamily="34" charset="0"/>
              </a:rPr>
              <a:t>financiar</a:t>
            </a:r>
            <a:r>
              <a:rPr lang="en-GB" sz="2400" b="1" dirty="0">
                <a:latin typeface="Arial Narrow" pitchFamily="34" charset="0"/>
              </a:rPr>
              <a:t> </a:t>
            </a:r>
            <a:r>
              <a:rPr lang="en-GB" sz="2400" b="1" dirty="0" err="1">
                <a:latin typeface="Arial Narrow" pitchFamily="34" charset="0"/>
              </a:rPr>
              <a:t>este</a:t>
            </a:r>
            <a:r>
              <a:rPr lang="en-GB" sz="2400" b="1" dirty="0">
                <a:latin typeface="Arial Narrow" pitchFamily="34" charset="0"/>
              </a:rPr>
              <a:t> la </a:t>
            </a:r>
            <a:r>
              <a:rPr lang="en-GB" sz="2400" b="1" dirty="0" err="1">
                <a:latin typeface="Arial Narrow" pitchFamily="34" charset="0"/>
              </a:rPr>
              <a:t>latitudinea</a:t>
            </a:r>
            <a:r>
              <a:rPr lang="en-GB" sz="2400" b="1" dirty="0">
                <a:latin typeface="Arial Narrow" pitchFamily="34" charset="0"/>
              </a:rPr>
              <a:t> </a:t>
            </a:r>
            <a:r>
              <a:rPr lang="en-GB" sz="2400" b="1" dirty="0" err="1">
                <a:latin typeface="Arial Narrow" pitchFamily="34" charset="0"/>
              </a:rPr>
              <a:t>Clubului</a:t>
            </a:r>
            <a:r>
              <a:rPr lang="en-GB" sz="2400" b="1" dirty="0">
                <a:latin typeface="Arial Narrow" pitchFamily="34" charset="0"/>
              </a:rPr>
              <a:t> Rotary</a:t>
            </a:r>
            <a:r>
              <a:rPr lang="ro-RO" sz="2400" b="1" dirty="0">
                <a:latin typeface="Arial Narrow" pitchFamily="34" charset="0"/>
              </a:rPr>
              <a:t> sponsor</a:t>
            </a:r>
          </a:p>
          <a:p>
            <a:pPr lvl="1" eaLnBrk="1" hangingPunct="1">
              <a:buFontTx/>
              <a:buChar char="•"/>
            </a:pPr>
            <a:r>
              <a:rPr lang="ro-RO" sz="2400" b="1" dirty="0">
                <a:latin typeface="Arial Narrow" pitchFamily="34" charset="0"/>
              </a:rPr>
              <a:t>Asigurarea participării invitatilor speciali la întâlnirile clubului RotaKids</a:t>
            </a:r>
          </a:p>
          <a:p>
            <a:pPr lvl="1" eaLnBrk="1" hangingPunct="1">
              <a:buFontTx/>
              <a:buChar char="•"/>
            </a:pPr>
            <a:r>
              <a:rPr lang="ro-RO" sz="2400" b="1" dirty="0">
                <a:latin typeface="Arial Narrow" pitchFamily="34" charset="0"/>
              </a:rPr>
              <a:t>... </a:t>
            </a:r>
            <a:endParaRPr lang="en-GB" sz="2400" b="1" dirty="0">
              <a:latin typeface="Arial Narrow" pitchFamily="34" charset="0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508625" y="225425"/>
            <a:ext cx="320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pitchFamily="34" charset="0"/>
            </a:endParaRPr>
          </a:p>
        </p:txBody>
      </p:sp>
      <p:pic>
        <p:nvPicPr>
          <p:cNvPr id="88076" name="Picture 4" descr="cropped-banner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825" y="4292314"/>
            <a:ext cx="8677275" cy="1404938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68300"/>
            <a:ext cx="8229600" cy="8143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sz="3600" b="1">
                <a:solidFill>
                  <a:schemeClr val="bg1"/>
                </a:solidFill>
                <a:latin typeface="Arial Narrow" pitchFamily="34" charset="0"/>
              </a:rPr>
              <a:t>Proiecte poten</a:t>
            </a:r>
            <a:r>
              <a:rPr lang="ro-RO" sz="3600" b="1">
                <a:solidFill>
                  <a:schemeClr val="bg1"/>
                </a:solidFill>
                <a:latin typeface="Arial Narrow" pitchFamily="34" charset="0"/>
              </a:rPr>
              <a:t>ţiale</a:t>
            </a:r>
            <a:endParaRPr lang="en-US" sz="36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250825" y="1233488"/>
            <a:ext cx="8605838" cy="29162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>
              <a:lnSpc>
                <a:spcPct val="90000"/>
              </a:lnSpc>
              <a:buFontTx/>
              <a:buChar char="•"/>
            </a:pPr>
            <a:r>
              <a:rPr lang="ro-RO" sz="2400" b="1">
                <a:latin typeface="Arial Narrow" pitchFamily="34" charset="0"/>
              </a:rPr>
              <a:t>Realizarea de felicitări, mărtisoare, obiecte artizanale etc., ce vor putea fi valorificate de către club 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ro-RO" sz="2400" b="1">
                <a:latin typeface="Arial Narrow" pitchFamily="34" charset="0"/>
              </a:rPr>
              <a:t>Strângerea de jucării, haine si cărti pentru a fi donate 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ro-RO" sz="2400" b="1">
                <a:latin typeface="Arial Narrow" pitchFamily="34" charset="0"/>
              </a:rPr>
              <a:t>Amenajarea spatiilor verzi la scoală si </a:t>
            </a:r>
            <a:r>
              <a:rPr lang="ro-RO" sz="2400" b="1">
                <a:latin typeface="Calibri"/>
              </a:rPr>
              <a:t>î</a:t>
            </a:r>
            <a:r>
              <a:rPr lang="ro-RO" sz="2400" b="1">
                <a:latin typeface="Arial Narrow" pitchFamily="34" charset="0"/>
              </a:rPr>
              <a:t>n comunitate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ro-RO" sz="2400" b="1">
                <a:latin typeface="Arial Narrow" pitchFamily="34" charset="0"/>
              </a:rPr>
              <a:t>Ajutorul </a:t>
            </a:r>
            <a:r>
              <a:rPr lang="ro-RO" sz="2400" b="1">
                <a:latin typeface="Calibri"/>
              </a:rPr>
              <a:t>î</a:t>
            </a:r>
            <a:r>
              <a:rPr lang="ro-RO" sz="2400" b="1">
                <a:latin typeface="Arial Narrow" pitchFamily="34" charset="0"/>
              </a:rPr>
              <a:t>n proiectele cluburilor Rotary, Rotaract, Interact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ro-RO" sz="2400" b="1">
                <a:latin typeface="Arial Narrow" pitchFamily="34" charset="0"/>
              </a:rPr>
              <a:t>Colectarea de fonduri pentru proiectele Rotary International (</a:t>
            </a:r>
            <a:r>
              <a:rPr lang="en-US" sz="2400" b="1">
                <a:latin typeface="Arial Narrow" pitchFamily="34" charset="0"/>
              </a:rPr>
              <a:t>Shoe</a:t>
            </a:r>
            <a:r>
              <a:rPr lang="ro-RO" sz="2400" b="1">
                <a:latin typeface="Arial Narrow" pitchFamily="34" charset="0"/>
              </a:rPr>
              <a:t> </a:t>
            </a:r>
            <a:r>
              <a:rPr lang="en-US" sz="2400" b="1">
                <a:latin typeface="Arial Narrow" pitchFamily="34" charset="0"/>
              </a:rPr>
              <a:t>Box</a:t>
            </a:r>
            <a:r>
              <a:rPr lang="ro-RO" sz="2400" b="1">
                <a:latin typeface="Arial Narrow" pitchFamily="34" charset="0"/>
              </a:rPr>
              <a:t>, </a:t>
            </a:r>
            <a:r>
              <a:rPr lang="en-US" sz="2400" b="1">
                <a:latin typeface="Arial Narrow" pitchFamily="34" charset="0"/>
              </a:rPr>
              <a:t>ShelterBox </a:t>
            </a:r>
            <a:r>
              <a:rPr lang="ro-RO" sz="2400" b="1">
                <a:latin typeface="Arial Narrow" pitchFamily="34" charset="0"/>
              </a:rPr>
              <a:t>, </a:t>
            </a:r>
            <a:r>
              <a:rPr lang="en-GB" sz="2400" b="1">
                <a:latin typeface="Arial Narrow" pitchFamily="34" charset="0"/>
              </a:rPr>
              <a:t>Water Project</a:t>
            </a:r>
            <a:r>
              <a:rPr lang="ro-RO" sz="2400" b="1">
                <a:latin typeface="Arial Narrow" pitchFamily="34" charset="0"/>
              </a:rPr>
              <a:t>, End Polio Now etc.)</a:t>
            </a:r>
            <a:endParaRPr lang="en-GB" sz="2400" b="1">
              <a:latin typeface="Arial Narrow" pitchFamily="34" charset="0"/>
            </a:endParaRPr>
          </a:p>
        </p:txBody>
      </p:sp>
      <p:pic>
        <p:nvPicPr>
          <p:cNvPr id="94215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5900" y="3968750"/>
            <a:ext cx="4032250" cy="2071688"/>
          </a:xfrm>
          <a:noFill/>
          <a:ln>
            <a:miter lim="800000"/>
            <a:headEnd/>
            <a:tailEnd/>
          </a:ln>
        </p:spPr>
      </p:pic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5508625" y="225425"/>
            <a:ext cx="320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pitchFamily="34" charset="0"/>
            </a:endParaRPr>
          </a:p>
        </p:txBody>
      </p:sp>
      <p:pic>
        <p:nvPicPr>
          <p:cNvPr id="94218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319588" y="4113213"/>
            <a:ext cx="1520825" cy="2124075"/>
          </a:xfrm>
          <a:noFill/>
          <a:ln>
            <a:miter lim="800000"/>
            <a:headEnd/>
            <a:tailEnd/>
          </a:ln>
        </p:spPr>
      </p:pic>
      <p:pic>
        <p:nvPicPr>
          <p:cNvPr id="94221" name="Picture 13" descr="IMG-018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4221163"/>
            <a:ext cx="3008313" cy="18272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6259" name="Rectangle 10"/>
          <p:cNvSpPr txBox="1">
            <a:spLocks noChangeArrowheads="1"/>
          </p:cNvSpPr>
          <p:nvPr/>
        </p:nvSpPr>
        <p:spPr bwMode="auto">
          <a:xfrm>
            <a:off x="457200" y="3352800"/>
            <a:ext cx="822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457200">
              <a:spcAft>
                <a:spcPts val="2400"/>
              </a:spcAft>
            </a:pPr>
            <a:r>
              <a:rPr lang="ro-RO" sz="7200" b="1">
                <a:solidFill>
                  <a:srgbClr val="19317D"/>
                </a:solidFill>
                <a:latin typeface="American Typewriter" pitchFamily="18" charset="0"/>
              </a:rPr>
              <a:t>Rota</a:t>
            </a:r>
            <a:r>
              <a:rPr lang="ro-RO" sz="7200" b="1">
                <a:solidFill>
                  <a:srgbClr val="FF0000"/>
                </a:solidFill>
                <a:latin typeface="American Typewriter" pitchFamily="18" charset="0"/>
              </a:rPr>
              <a:t>Kids</a:t>
            </a:r>
            <a:endParaRPr lang="en-US" sz="7200">
              <a:solidFill>
                <a:srgbClr val="FF0000"/>
              </a:solidFill>
              <a:latin typeface="American Typewriter" pitchFamily="18" charset="0"/>
            </a:endParaRPr>
          </a:p>
        </p:txBody>
      </p:sp>
      <p:pic>
        <p:nvPicPr>
          <p:cNvPr id="96260" name="Picture 4" descr="Untitled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52400"/>
            <a:ext cx="3529013" cy="3130550"/>
          </a:xfrm>
          <a:prstGeom prst="rect">
            <a:avLst/>
          </a:prstGeom>
          <a:noFill/>
        </p:spPr>
      </p:pic>
      <p:sp>
        <p:nvSpPr>
          <p:cNvPr id="96261" name="Oval 5"/>
          <p:cNvSpPr>
            <a:spLocks noChangeArrowheads="1"/>
          </p:cNvSpPr>
          <p:nvPr/>
        </p:nvSpPr>
        <p:spPr bwMode="auto">
          <a:xfrm>
            <a:off x="5832475" y="404813"/>
            <a:ext cx="2555875" cy="2592387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96262" name="Picture 6" descr="Transparent-Rotary-Logo-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3550" y="152400"/>
            <a:ext cx="3132138" cy="3109913"/>
          </a:xfrm>
          <a:prstGeom prst="rect">
            <a:avLst/>
          </a:prstGeom>
          <a:noFill/>
        </p:spPr>
      </p:pic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468313" y="4493788"/>
            <a:ext cx="822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457200">
              <a:spcAft>
                <a:spcPts val="2400"/>
              </a:spcAft>
            </a:pPr>
            <a:r>
              <a:rPr lang="ro-RO" sz="3600" b="1" dirty="0">
                <a:solidFill>
                  <a:srgbClr val="005DAA"/>
                </a:solidFill>
              </a:rPr>
              <a:t>www.RotaKids.ro</a:t>
            </a:r>
          </a:p>
          <a:p>
            <a:pPr algn="ctr" defTabSz="457200">
              <a:spcAft>
                <a:spcPts val="2400"/>
              </a:spcAft>
            </a:pPr>
            <a:r>
              <a:rPr lang="en-US" dirty="0" err="1">
                <a:solidFill>
                  <a:srgbClr val="005DAA"/>
                </a:solidFill>
              </a:rPr>
              <a:t>Informatii</a:t>
            </a:r>
            <a:r>
              <a:rPr lang="en-US" dirty="0">
                <a:solidFill>
                  <a:srgbClr val="005DAA"/>
                </a:solidFill>
              </a:rPr>
              <a:t>:</a:t>
            </a:r>
            <a:r>
              <a:rPr lang="ro-RO" dirty="0">
                <a:solidFill>
                  <a:srgbClr val="005DAA"/>
                </a:solidFill>
              </a:rPr>
              <a:t> </a:t>
            </a:r>
            <a:r>
              <a:rPr lang="ro-RO" b="1" dirty="0">
                <a:solidFill>
                  <a:srgbClr val="005DAA"/>
                </a:solidFill>
              </a:rPr>
              <a:t>Adi Stan</a:t>
            </a:r>
            <a:r>
              <a:rPr lang="en-US" b="1" dirty="0">
                <a:solidFill>
                  <a:srgbClr val="005DAA"/>
                </a:solidFill>
              </a:rPr>
              <a:t> </a:t>
            </a:r>
            <a:r>
              <a:rPr lang="en-US" dirty="0">
                <a:solidFill>
                  <a:srgbClr val="005DAA"/>
                </a:solidFill>
              </a:rPr>
              <a:t>(RC Pitesti)</a:t>
            </a:r>
            <a:r>
              <a:rPr lang="ro-RO" b="1" dirty="0">
                <a:solidFill>
                  <a:srgbClr val="005DAA"/>
                </a:solidFill>
              </a:rPr>
              <a:t>: 0723647272 </a:t>
            </a:r>
            <a:r>
              <a:rPr lang="en-US" b="1" dirty="0">
                <a:solidFill>
                  <a:srgbClr val="005DAA"/>
                </a:solidFill>
              </a:rPr>
              <a:t>/</a:t>
            </a:r>
            <a:r>
              <a:rPr lang="ro-RO" b="1" dirty="0">
                <a:solidFill>
                  <a:srgbClr val="005DAA"/>
                </a:solidFill>
              </a:rPr>
              <a:t> adi.stan</a:t>
            </a:r>
            <a:r>
              <a:rPr lang="en-US" b="1" dirty="0">
                <a:solidFill>
                  <a:srgbClr val="005DAA"/>
                </a:solidFill>
              </a:rPr>
              <a:t>@</a:t>
            </a:r>
            <a:r>
              <a:rPr lang="ro-RO" b="1" dirty="0">
                <a:solidFill>
                  <a:srgbClr val="005DAA"/>
                </a:solidFill>
              </a:rPr>
              <a:t>gma</a:t>
            </a:r>
            <a:r>
              <a:rPr lang="en-US" b="1" dirty="0" err="1">
                <a:solidFill>
                  <a:srgbClr val="005DAA"/>
                </a:solidFill>
              </a:rPr>
              <a:t>i</a:t>
            </a:r>
            <a:r>
              <a:rPr lang="ro-RO" b="1" dirty="0">
                <a:solidFill>
                  <a:srgbClr val="005DAA"/>
                </a:solidFill>
              </a:rPr>
              <a:t>l.com</a:t>
            </a:r>
            <a:endParaRPr lang="en-US" dirty="0">
              <a:solidFill>
                <a:srgbClr val="005DAA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5769260"/>
            <a:ext cx="9144000" cy="108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608004" y="6474822"/>
            <a:ext cx="4506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2560"/>
                </a:solidFill>
              </a:rPr>
              <a:t>Seminarul</a:t>
            </a:r>
            <a:r>
              <a:rPr lang="en-US" sz="1600" dirty="0" smtClean="0">
                <a:solidFill>
                  <a:srgbClr val="002560"/>
                </a:solidFill>
              </a:rPr>
              <a:t> </a:t>
            </a:r>
            <a:r>
              <a:rPr lang="en-US" sz="1600" dirty="0" err="1" smtClean="0">
                <a:solidFill>
                  <a:srgbClr val="002560"/>
                </a:solidFill>
              </a:rPr>
              <a:t>districtual</a:t>
            </a:r>
            <a:r>
              <a:rPr lang="en-US" sz="1600" dirty="0" smtClean="0">
                <a:solidFill>
                  <a:srgbClr val="002560"/>
                </a:solidFill>
              </a:rPr>
              <a:t> de </a:t>
            </a:r>
            <a:r>
              <a:rPr lang="en-US" sz="1600" dirty="0" err="1" smtClean="0">
                <a:solidFill>
                  <a:srgbClr val="002560"/>
                </a:solidFill>
              </a:rPr>
              <a:t>instruire</a:t>
            </a:r>
            <a:r>
              <a:rPr lang="en-US" sz="1600" dirty="0" smtClean="0">
                <a:solidFill>
                  <a:srgbClr val="002560"/>
                </a:solidFill>
              </a:rPr>
              <a:t> Rotary – </a:t>
            </a:r>
            <a:r>
              <a:rPr lang="en-US" sz="1600" dirty="0" err="1" smtClean="0">
                <a:solidFill>
                  <a:srgbClr val="002560"/>
                </a:solidFill>
              </a:rPr>
              <a:t>Sighi</a:t>
            </a:r>
            <a:r>
              <a:rPr lang="ro-RO" sz="1600" dirty="0" smtClean="0">
                <a:solidFill>
                  <a:srgbClr val="002560"/>
                </a:solidFill>
              </a:rPr>
              <a:t>ș</a:t>
            </a:r>
            <a:r>
              <a:rPr lang="en-US" sz="1600" dirty="0" err="1" smtClean="0">
                <a:solidFill>
                  <a:srgbClr val="002560"/>
                </a:solidFill>
              </a:rPr>
              <a:t>oara</a:t>
            </a:r>
            <a:r>
              <a:rPr lang="ro-RO" sz="1600" dirty="0" smtClean="0">
                <a:solidFill>
                  <a:srgbClr val="002560"/>
                </a:solidFill>
              </a:rPr>
              <a:t> 2014</a:t>
            </a:r>
            <a:endParaRPr lang="en-US" sz="1600" dirty="0">
              <a:solidFill>
                <a:srgbClr val="002560"/>
              </a:solidFill>
            </a:endParaRPr>
          </a:p>
        </p:txBody>
      </p:sp>
      <p:pic>
        <p:nvPicPr>
          <p:cNvPr id="11" name="Picture 7" descr="http://clubrunner.blob.core.windows.net/00000050016/Images/YouthServices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00" y="5774569"/>
            <a:ext cx="2785008" cy="102820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7716"/>
            <a:ext cx="8229600" cy="1143000"/>
          </a:xfrm>
        </p:spPr>
        <p:txBody>
          <a:bodyPr/>
          <a:lstStyle/>
          <a:p>
            <a:r>
              <a:rPr lang="ro-RO" b="1" dirty="0" smtClean="0">
                <a:solidFill>
                  <a:srgbClr val="000099"/>
                </a:solidFill>
              </a:rPr>
              <a:t>INTERACT</a:t>
            </a:r>
            <a:endParaRPr lang="en-US" b="1" dirty="0">
              <a:solidFill>
                <a:srgbClr val="000099"/>
              </a:solidFill>
            </a:endParaRPr>
          </a:p>
        </p:txBody>
      </p:sp>
      <p:pic>
        <p:nvPicPr>
          <p:cNvPr id="3" name="Picture 15" descr="http://sweetwatertx.clubwizard.com/IMUpload/4952_PNG_for_Word_documents_presentations_and_web_use_AdditionalFile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88640"/>
            <a:ext cx="1692188" cy="16921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9532" y="2456892"/>
            <a:ext cx="3182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45 cluburi Interact active</a:t>
            </a:r>
          </a:p>
          <a:p>
            <a:r>
              <a:rPr lang="ro-RO" dirty="0" smtClean="0"/>
              <a:t>3 cluburi în curs de cartare</a:t>
            </a:r>
          </a:p>
        </p:txBody>
      </p:sp>
      <p:graphicFrame>
        <p:nvGraphicFramePr>
          <p:cNvPr id="5" name="Chart 4"/>
          <p:cNvGraphicFramePr/>
          <p:nvPr/>
        </p:nvGraphicFramePr>
        <p:xfrm>
          <a:off x="3563888" y="1304764"/>
          <a:ext cx="5159896" cy="5360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7716"/>
            <a:ext cx="8229600" cy="1143000"/>
          </a:xfrm>
        </p:spPr>
        <p:txBody>
          <a:bodyPr/>
          <a:lstStyle/>
          <a:p>
            <a:r>
              <a:rPr lang="ro-RO" b="1" dirty="0" smtClean="0">
                <a:solidFill>
                  <a:srgbClr val="000099"/>
                </a:solidFill>
              </a:rPr>
              <a:t>INTERACT</a:t>
            </a:r>
            <a:endParaRPr lang="en-US" b="1" dirty="0">
              <a:solidFill>
                <a:srgbClr val="000099"/>
              </a:solidFill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899592" y="1088740"/>
          <a:ext cx="8028892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15" descr="http://sweetwatertx.clubwizard.com/IMUpload/4952_PNG_for_Word_documents_presentations_and_web_use_AdditionalFile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188640"/>
            <a:ext cx="1692188" cy="1692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27716"/>
            <a:ext cx="8229600" cy="1143000"/>
          </a:xfrm>
        </p:spPr>
        <p:txBody>
          <a:bodyPr/>
          <a:lstStyle/>
          <a:p>
            <a:r>
              <a:rPr lang="ro-RO" b="1" dirty="0" smtClean="0">
                <a:solidFill>
                  <a:srgbClr val="000099"/>
                </a:solidFill>
              </a:rPr>
              <a:t>INTERACT</a:t>
            </a:r>
            <a:endParaRPr lang="en-US" b="1" dirty="0">
              <a:solidFill>
                <a:srgbClr val="000099"/>
              </a:solidFill>
            </a:endParaRPr>
          </a:p>
        </p:txBody>
      </p:sp>
      <p:pic>
        <p:nvPicPr>
          <p:cNvPr id="6" name="Picture 15" descr="http://sweetwatertx.clubwizard.com/IMUpload/4952_PNG_for_Word_documents_presentations_and_web_use_AdditionalFile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88640"/>
            <a:ext cx="1692188" cy="16921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87624" y="1844824"/>
            <a:ext cx="7266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Cluburi care nu au numit sau nu au declarat Consilierul Interact: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91580" y="2623552"/>
            <a:ext cx="8208912" cy="2677656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ro-RO" dirty="0" smtClean="0"/>
              <a:t>Bacău</a:t>
            </a:r>
          </a:p>
          <a:p>
            <a:r>
              <a:rPr lang="ro-RO" dirty="0" smtClean="0"/>
              <a:t>Baia Mare</a:t>
            </a:r>
          </a:p>
          <a:p>
            <a:r>
              <a:rPr lang="ro-RO" dirty="0" smtClean="0"/>
              <a:t>București Hyperion</a:t>
            </a:r>
          </a:p>
          <a:p>
            <a:r>
              <a:rPr lang="ro-RO" dirty="0" smtClean="0"/>
              <a:t>Buziaș</a:t>
            </a:r>
          </a:p>
          <a:p>
            <a:r>
              <a:rPr lang="ro-RO" dirty="0" smtClean="0"/>
              <a:t>Cluj Napoca</a:t>
            </a:r>
          </a:p>
          <a:p>
            <a:r>
              <a:rPr lang="ro-RO" dirty="0" smtClean="0"/>
              <a:t>Constanța P.E.</a:t>
            </a:r>
          </a:p>
          <a:p>
            <a:r>
              <a:rPr lang="ro-RO" dirty="0" smtClean="0"/>
              <a:t>Deva</a:t>
            </a:r>
          </a:p>
          <a:p>
            <a:r>
              <a:rPr lang="ro-RO" dirty="0" smtClean="0"/>
              <a:t>Iași Copou</a:t>
            </a:r>
          </a:p>
          <a:p>
            <a:r>
              <a:rPr lang="ro-RO" dirty="0" smtClean="0"/>
              <a:t>Lugoj</a:t>
            </a:r>
          </a:p>
          <a:p>
            <a:r>
              <a:rPr lang="ro-RO" dirty="0" smtClean="0"/>
              <a:t>Marghita</a:t>
            </a:r>
          </a:p>
          <a:p>
            <a:r>
              <a:rPr lang="ro-RO" dirty="0" smtClean="0"/>
              <a:t>Onești</a:t>
            </a:r>
          </a:p>
          <a:p>
            <a:r>
              <a:rPr lang="ro-RO" dirty="0" smtClean="0"/>
              <a:t>Reșița</a:t>
            </a:r>
          </a:p>
          <a:p>
            <a:r>
              <a:rPr lang="ro-RO" dirty="0" smtClean="0"/>
              <a:t>Satu Mare</a:t>
            </a:r>
          </a:p>
          <a:p>
            <a:r>
              <a:rPr lang="ro-RO" dirty="0" smtClean="0"/>
              <a:t>Sebeș</a:t>
            </a:r>
          </a:p>
          <a:p>
            <a:r>
              <a:rPr lang="ro-RO" dirty="0" smtClean="0"/>
              <a:t>Sibiu</a:t>
            </a:r>
          </a:p>
          <a:p>
            <a:r>
              <a:rPr lang="ro-RO" dirty="0" smtClean="0"/>
              <a:t>Sighișoara</a:t>
            </a:r>
          </a:p>
          <a:p>
            <a:r>
              <a:rPr lang="ro-RO" dirty="0" smtClean="0"/>
              <a:t>Tg Mureș</a:t>
            </a:r>
          </a:p>
          <a:p>
            <a:r>
              <a:rPr lang="ro-RO" dirty="0" smtClean="0"/>
              <a:t>Timișoara</a:t>
            </a:r>
          </a:p>
          <a:p>
            <a:r>
              <a:rPr lang="ro-RO" dirty="0" smtClean="0"/>
              <a:t>Timișoara Cetate</a:t>
            </a:r>
          </a:p>
          <a:p>
            <a:r>
              <a:rPr lang="ro-RO" dirty="0" smtClean="0"/>
              <a:t>Timișoara Ripensis</a:t>
            </a:r>
          </a:p>
          <a:p>
            <a:r>
              <a:rPr lang="ro-RO" dirty="0" smtClean="0"/>
              <a:t>Zalău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adu caricatura 2 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6076" y="881501"/>
            <a:ext cx="3308735" cy="46531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1540" y="4399364"/>
            <a:ext cx="484459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800" b="1" dirty="0" smtClean="0">
                <a:solidFill>
                  <a:srgbClr val="000099"/>
                </a:solidFill>
              </a:rPr>
              <a:t>Radu Zernoveanu</a:t>
            </a:r>
          </a:p>
          <a:p>
            <a:r>
              <a:rPr lang="ro-RO" dirty="0" smtClean="0"/>
              <a:t>District Interact Chair 2014-2015</a:t>
            </a:r>
          </a:p>
          <a:p>
            <a:r>
              <a:rPr lang="ro-RO" dirty="0" smtClean="0"/>
              <a:t>Președinte ales RC București, 2015-2016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6842"/>
            <a:ext cx="8229600" cy="1143000"/>
          </a:xfrm>
        </p:spPr>
        <p:txBody>
          <a:bodyPr/>
          <a:lstStyle/>
          <a:p>
            <a:r>
              <a:rPr lang="ro-RO" b="1" dirty="0" smtClean="0">
                <a:solidFill>
                  <a:srgbClr val="000099"/>
                </a:solidFill>
              </a:rPr>
              <a:t>Comisia Tineret</a:t>
            </a:r>
            <a:endParaRPr lang="en-US" b="1" dirty="0">
              <a:solidFill>
                <a:srgbClr val="0000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873303" y="1232756"/>
            <a:ext cx="74791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dirty="0" smtClean="0"/>
              <a:t>În cadrul fiecărui Comitet al unui Club Rotary trebuie să existe o </a:t>
            </a:r>
            <a:r>
              <a:rPr lang="ro-RO" sz="3200" b="1" dirty="0" smtClean="0"/>
              <a:t>Comisie Tineret</a:t>
            </a:r>
            <a:r>
              <a:rPr lang="ro-RO" sz="3200" dirty="0" smtClean="0"/>
              <a:t>:</a:t>
            </a:r>
          </a:p>
          <a:p>
            <a:endParaRPr lang="ro-RO" sz="3200" dirty="0" smtClean="0"/>
          </a:p>
          <a:p>
            <a:pPr lvl="1">
              <a:buFont typeface="Arial" pitchFamily="34" charset="0"/>
              <a:buChar char="•"/>
            </a:pPr>
            <a:r>
              <a:rPr lang="ro-RO" sz="3200" dirty="0"/>
              <a:t> </a:t>
            </a:r>
            <a:r>
              <a:rPr lang="ro-RO" sz="3200" dirty="0" smtClean="0"/>
              <a:t>Dacă nu se sponsorizează Rotakds, Interact sau Rotaract atunci comisia poate avea un singur membru</a:t>
            </a:r>
          </a:p>
          <a:p>
            <a:pPr lvl="1">
              <a:buFont typeface="Arial" pitchFamily="34" charset="0"/>
              <a:buChar char="•"/>
            </a:pPr>
            <a:r>
              <a:rPr lang="ro-RO" sz="3200" dirty="0"/>
              <a:t> </a:t>
            </a:r>
            <a:r>
              <a:rPr lang="ro-RO" sz="3200" dirty="0" smtClean="0"/>
              <a:t>Dacă există Rotakids, Interact sau Rotaract atunci comisia trebuie să aibă câte un reprezentant pentru fiecare club sponsorizat.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8056"/>
            <a:ext cx="8229600" cy="1143000"/>
          </a:xfrm>
        </p:spPr>
        <p:txBody>
          <a:bodyPr/>
          <a:lstStyle/>
          <a:p>
            <a:r>
              <a:rPr lang="ro-RO" sz="3200" b="1" dirty="0" smtClean="0">
                <a:solidFill>
                  <a:srgbClr val="000099"/>
                </a:solidFill>
              </a:rPr>
              <a:t>Ce aveți de făcut în calitate de Traineri Rotary?</a:t>
            </a:r>
            <a:endParaRPr lang="en-US" sz="3200" b="1" dirty="0">
              <a:solidFill>
                <a:srgbClr val="000099"/>
              </a:solidFill>
            </a:endParaRPr>
          </a:p>
        </p:txBody>
      </p:sp>
      <p:pic>
        <p:nvPicPr>
          <p:cNvPr id="319490" name="Picture 2" descr="http://berkenrode.be/wp-content/uploads/2012/01/trainer-241x3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1772816"/>
            <a:ext cx="3743908" cy="466046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23728" y="1016732"/>
            <a:ext cx="4689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(în ceea ce privește Rotakids &amp; Interact)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700808"/>
            <a:ext cx="47885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o-RO" dirty="0" smtClean="0"/>
              <a:t>Să susțineți o </a:t>
            </a:r>
            <a:r>
              <a:rPr lang="ro-RO" b="1" dirty="0" smtClean="0">
                <a:solidFill>
                  <a:srgbClr val="000099"/>
                </a:solidFill>
              </a:rPr>
              <a:t>prezentare</a:t>
            </a:r>
            <a:r>
              <a:rPr lang="ro-RO" dirty="0" smtClean="0"/>
              <a:t> </a:t>
            </a:r>
            <a:r>
              <a:rPr lang="ro-RO" b="1" dirty="0" smtClean="0">
                <a:solidFill>
                  <a:srgbClr val="000099"/>
                </a:solidFill>
              </a:rPr>
              <a:t>Rota</a:t>
            </a:r>
            <a:r>
              <a:rPr lang="ro-RO" b="1" dirty="0" smtClean="0">
                <a:solidFill>
                  <a:srgbClr val="C00000"/>
                </a:solidFill>
              </a:rPr>
              <a:t>kids</a:t>
            </a:r>
            <a:r>
              <a:rPr lang="ro-RO" dirty="0" smtClean="0"/>
              <a:t> în fața colegilor de club</a:t>
            </a:r>
          </a:p>
          <a:p>
            <a:pPr marL="457200" indent="-457200">
              <a:buFont typeface="+mj-lt"/>
              <a:buAutoNum type="arabicPeriod"/>
            </a:pPr>
            <a:r>
              <a:rPr lang="ro-RO" dirty="0" smtClean="0"/>
              <a:t>Să interveniți pe lângă președintele Rotary al clubului vostru pentru a </a:t>
            </a:r>
            <a:r>
              <a:rPr lang="ro-RO" b="1" dirty="0" smtClean="0">
                <a:solidFill>
                  <a:srgbClr val="000099"/>
                </a:solidFill>
              </a:rPr>
              <a:t>nominaliza un coordonator </a:t>
            </a:r>
            <a:r>
              <a:rPr lang="ro-RO" dirty="0" smtClean="0"/>
              <a:t>al Comisiei Tineret precum și coordonatori Rotakids, Interact sau Rotaract, după caz</a:t>
            </a:r>
          </a:p>
          <a:p>
            <a:pPr marL="457200" indent="-457200">
              <a:buFont typeface="+mj-lt"/>
              <a:buAutoNum type="arabicPeriod"/>
            </a:pPr>
            <a:r>
              <a:rPr lang="ro-RO" dirty="0" smtClean="0"/>
              <a:t>Să le oferiți coordonatorilor respectivi </a:t>
            </a:r>
            <a:r>
              <a:rPr lang="ro-RO" b="1" dirty="0" smtClean="0">
                <a:solidFill>
                  <a:srgbClr val="000099"/>
                </a:solidFill>
              </a:rPr>
              <a:t>pachetele de documente </a:t>
            </a:r>
            <a:r>
              <a:rPr lang="ro-RO" dirty="0" smtClean="0"/>
              <a:t>și informații Rotakids &amp; Interact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6" name="Picture 2" descr="https://c1.staticflickr.com/3/2347/2613336594_84898ed1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700" y="1484784"/>
            <a:ext cx="5426133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71600" y="404664"/>
            <a:ext cx="952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 smtClean="0">
                <a:solidFill>
                  <a:srgbClr val="000099"/>
                </a:solidFill>
              </a:rPr>
              <a:t>Motto: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5356" y="944724"/>
            <a:ext cx="4620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</a:t>
            </a:r>
            <a:r>
              <a:rPr lang="ro-RO" dirty="0" smtClean="0"/>
              <a:t>Cine nu are bătrâni, să și-i cumpere…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5193196"/>
            <a:ext cx="71416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99"/>
                </a:solidFill>
              </a:rPr>
              <a:t>Cine </a:t>
            </a:r>
            <a:r>
              <a:rPr lang="en-US" sz="3200" b="1" dirty="0" err="1" smtClean="0">
                <a:solidFill>
                  <a:srgbClr val="000099"/>
                </a:solidFill>
              </a:rPr>
              <a:t>vrea</a:t>
            </a:r>
            <a:r>
              <a:rPr lang="en-US" sz="3200" b="1" dirty="0" smtClean="0">
                <a:solidFill>
                  <a:srgbClr val="000099"/>
                </a:solidFill>
              </a:rPr>
              <a:t> </a:t>
            </a:r>
            <a:r>
              <a:rPr lang="en-US" sz="3200" b="1" dirty="0" err="1" smtClean="0">
                <a:solidFill>
                  <a:srgbClr val="000099"/>
                </a:solidFill>
              </a:rPr>
              <a:t>tineri</a:t>
            </a:r>
            <a:r>
              <a:rPr lang="en-US" sz="3200" b="1" dirty="0" smtClean="0">
                <a:solidFill>
                  <a:srgbClr val="000099"/>
                </a:solidFill>
              </a:rPr>
              <a:t> </a:t>
            </a:r>
            <a:r>
              <a:rPr lang="en-US" sz="3200" b="1" dirty="0" err="1" smtClean="0">
                <a:solidFill>
                  <a:srgbClr val="000099"/>
                </a:solidFill>
              </a:rPr>
              <a:t>competen</a:t>
            </a:r>
            <a:r>
              <a:rPr lang="ro-RO" sz="3200" b="1" dirty="0" smtClean="0">
                <a:solidFill>
                  <a:srgbClr val="000099"/>
                </a:solidFill>
              </a:rPr>
              <a:t>ți, să și-i formeze!</a:t>
            </a:r>
            <a:endParaRPr lang="en-US" sz="32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6842"/>
            <a:ext cx="8229600" cy="1143000"/>
          </a:xfrm>
        </p:spPr>
        <p:txBody>
          <a:bodyPr/>
          <a:lstStyle/>
          <a:p>
            <a:r>
              <a:rPr lang="ro-RO" b="1" dirty="0" smtClean="0">
                <a:solidFill>
                  <a:srgbClr val="000099"/>
                </a:solidFill>
              </a:rPr>
              <a:t>Conținutul acestei prezentări</a:t>
            </a:r>
            <a:endParaRPr lang="en-US" b="1" dirty="0">
              <a:solidFill>
                <a:srgbClr val="0000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592796"/>
            <a:ext cx="77768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o-RO" sz="3200" b="1" dirty="0" smtClean="0">
                <a:solidFill>
                  <a:srgbClr val="000099"/>
                </a:solidFill>
              </a:rPr>
              <a:t>Ce înseamnă Noua Generație/Youth Service?</a:t>
            </a:r>
          </a:p>
          <a:p>
            <a:pPr marL="457200" indent="-457200">
              <a:buFont typeface="+mj-lt"/>
              <a:buAutoNum type="arabicPeriod"/>
            </a:pPr>
            <a:r>
              <a:rPr lang="ro-RO" sz="3200" b="1" dirty="0" smtClean="0">
                <a:solidFill>
                  <a:srgbClr val="000099"/>
                </a:solidFill>
              </a:rPr>
              <a:t>Despre Rotakids</a:t>
            </a:r>
          </a:p>
          <a:p>
            <a:pPr marL="457200" indent="-457200">
              <a:buFont typeface="+mj-lt"/>
              <a:buAutoNum type="arabicPeriod"/>
            </a:pPr>
            <a:r>
              <a:rPr lang="ro-RO" sz="3200" b="1" dirty="0" smtClean="0">
                <a:solidFill>
                  <a:srgbClr val="000099"/>
                </a:solidFill>
              </a:rPr>
              <a:t>Despre Interact 2241</a:t>
            </a:r>
          </a:p>
          <a:p>
            <a:pPr marL="457200" indent="-457200">
              <a:buFont typeface="+mj-lt"/>
              <a:buAutoNum type="arabicPeriod"/>
            </a:pPr>
            <a:r>
              <a:rPr lang="ro-RO" sz="3200" b="1" dirty="0" smtClean="0">
                <a:solidFill>
                  <a:srgbClr val="000099"/>
                </a:solidFill>
              </a:rPr>
              <a:t>Ce aveți de făcut, în calitate de traineri Rotary, în ceea ce privește Rotakids &amp; Interact</a:t>
            </a:r>
          </a:p>
          <a:p>
            <a:pPr marL="457200" indent="-457200">
              <a:buFont typeface="+mj-lt"/>
              <a:buAutoNum type="arabicPeriod"/>
            </a:pPr>
            <a:endParaRPr lang="en-US" sz="32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ro-RO" sz="4200" b="1" dirty="0" smtClean="0">
                <a:solidFill>
                  <a:srgbClr val="000099"/>
                </a:solidFill>
              </a:rPr>
              <a:t>Ce înseamnă NOUA GENERAȚIE?</a:t>
            </a:r>
            <a:endParaRPr lang="en-US" sz="4200" b="1" dirty="0">
              <a:solidFill>
                <a:srgbClr val="000099"/>
              </a:solidFill>
            </a:endParaRPr>
          </a:p>
        </p:txBody>
      </p:sp>
      <p:pic>
        <p:nvPicPr>
          <p:cNvPr id="306178" name="Picture 2" descr="http://i.ytimg.com/vi/DHWvSUTx9eo/maxresdefault.jpg"/>
          <p:cNvPicPr>
            <a:picLocks noChangeAspect="1" noChangeArrowheads="1"/>
          </p:cNvPicPr>
          <p:nvPr/>
        </p:nvPicPr>
        <p:blipFill>
          <a:blip r:embed="rId2"/>
          <a:srcRect l="32128" t="13708" r="11970"/>
          <a:stretch>
            <a:fillRect/>
          </a:stretch>
        </p:blipFill>
        <p:spPr bwMode="auto">
          <a:xfrm>
            <a:off x="5752264" y="1204620"/>
            <a:ext cx="3240360" cy="271979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504" y="1359368"/>
            <a:ext cx="55987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/>
              <a:t>Past RI President Luis Vicente </a:t>
            </a:r>
            <a:r>
              <a:rPr lang="en-US" sz="2000" b="1" dirty="0" err="1" smtClean="0"/>
              <a:t>Giay</a:t>
            </a:r>
            <a:r>
              <a:rPr lang="ro-RO" sz="2000" dirty="0" smtClean="0"/>
              <a:t>, la Concenția RI din 1996, în Calgary, Alberta, Canada:</a:t>
            </a:r>
          </a:p>
          <a:p>
            <a:pPr algn="just"/>
            <a:endParaRPr lang="ro-RO" sz="2000" dirty="0"/>
          </a:p>
          <a:p>
            <a:pPr algn="just"/>
            <a:r>
              <a:rPr lang="en-US" dirty="0" smtClean="0">
                <a:solidFill>
                  <a:srgbClr val="000099"/>
                </a:solidFill>
              </a:rPr>
              <a:t>“</a:t>
            </a:r>
            <a:r>
              <a:rPr lang="ro-RO" i="1" dirty="0" smtClean="0">
                <a:solidFill>
                  <a:srgbClr val="000099"/>
                </a:solidFill>
              </a:rPr>
              <a:t>Viziunea noatră pentru viitor, acum mai mult ca niciodată, este diferența dintre succes sau eșec. Noua Generație este investiția noastră în viitor. Hai să începem să construim acest viitor azi!</a:t>
            </a:r>
            <a:r>
              <a:rPr lang="en-US" i="1" dirty="0" smtClean="0">
                <a:solidFill>
                  <a:srgbClr val="000099"/>
                </a:solidFill>
              </a:rPr>
              <a:t>”</a:t>
            </a:r>
            <a:r>
              <a:rPr lang="ro-RO" i="1" dirty="0" smtClean="0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4257092"/>
            <a:ext cx="8928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Î</a:t>
            </a:r>
            <a:r>
              <a:rPr lang="en-US" dirty="0" smtClean="0"/>
              <a:t>n 2010</a:t>
            </a:r>
            <a:r>
              <a:rPr lang="ro-RO" dirty="0" smtClean="0"/>
              <a:t>, Consiliul Legislativ RI aprobă modificarea articolului 5 din Constituția Standard </a:t>
            </a:r>
            <a:r>
              <a:rPr lang="ro-RO" dirty="0" smtClean="0"/>
              <a:t>Rotary</a:t>
            </a:r>
            <a:r>
              <a:rPr lang="ro-RO" dirty="0" smtClean="0"/>
              <a:t> prin introducerea unei noi Căi de Serviciu Rotary:</a:t>
            </a:r>
          </a:p>
          <a:p>
            <a:pPr algn="ctr"/>
            <a:r>
              <a:rPr lang="ro-RO" sz="4000" b="1" dirty="0" smtClean="0">
                <a:solidFill>
                  <a:srgbClr val="000099"/>
                </a:solidFill>
              </a:rPr>
              <a:t>NOUA GENERAȚIE*</a:t>
            </a:r>
            <a:endParaRPr lang="en-US" sz="4000" b="1" dirty="0">
              <a:solidFill>
                <a:srgbClr val="00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0592" y="6021288"/>
            <a:ext cx="50179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* transformat în Youth Service la COL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068" y="5373216"/>
            <a:ext cx="9129932" cy="1470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ro-RO" sz="4200" b="1" dirty="0" smtClean="0">
                <a:solidFill>
                  <a:srgbClr val="000099"/>
                </a:solidFill>
              </a:rPr>
              <a:t>YOUTH SERVICE</a:t>
            </a:r>
            <a:endParaRPr lang="en-US" sz="4200" b="1" dirty="0">
              <a:solidFill>
                <a:srgbClr val="000099"/>
              </a:solidFill>
            </a:endParaRPr>
          </a:p>
        </p:txBody>
      </p:sp>
      <p:pic>
        <p:nvPicPr>
          <p:cNvPr id="7" name="Picture 6" descr="ART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1772816"/>
            <a:ext cx="6049447" cy="4654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215516" y="1052736"/>
            <a:ext cx="6939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dirty="0" smtClean="0"/>
              <a:t>Cele Cinci Căi de Serviciu (din Constituția Standard Rotary):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3436" y="2276872"/>
            <a:ext cx="1901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1. Club Service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3436" y="2931331"/>
            <a:ext cx="2549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2. Vocational Service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3436" y="3579403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3. Community Service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3436" y="4227475"/>
            <a:ext cx="2775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4. International Service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1232" y="5235587"/>
            <a:ext cx="2771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200" b="1" dirty="0" smtClean="0">
                <a:solidFill>
                  <a:srgbClr val="000099"/>
                </a:solidFill>
              </a:rPr>
              <a:t>5. Youth Service</a:t>
            </a:r>
            <a:endParaRPr lang="en-US" sz="32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YOUTH SERVICE</a:t>
            </a:r>
            <a:endParaRPr kumimoji="0" lang="en-US" sz="4200" b="1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9" descr="Untitled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232755"/>
            <a:ext cx="2553011" cy="2264749"/>
          </a:xfrm>
          <a:prstGeom prst="rect">
            <a:avLst/>
          </a:prstGeom>
          <a:noFill/>
        </p:spPr>
      </p:pic>
      <p:pic>
        <p:nvPicPr>
          <p:cNvPr id="4" name="Picture 15" descr="http://sweetwatertx.clubwizard.com/IMUpload/4952_PNG_for_Word_documents_presentations_and_web_use_AdditionalFile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603" y="1268759"/>
            <a:ext cx="2199517" cy="2199517"/>
          </a:xfrm>
          <a:prstGeom prst="rect">
            <a:avLst/>
          </a:prstGeom>
          <a:noFill/>
        </p:spPr>
      </p:pic>
      <p:pic>
        <p:nvPicPr>
          <p:cNvPr id="308226" name="Picture 2" descr="http://sweetwatertx.clubwizard.com/IMUpload/4960_PNG_for_Word_documents_presentations_and_web_use_AdditionalFile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4188" y="1268760"/>
            <a:ext cx="2160240" cy="2160240"/>
          </a:xfrm>
          <a:prstGeom prst="rect">
            <a:avLst/>
          </a:prstGeom>
          <a:noFill/>
        </p:spPr>
      </p:pic>
      <p:pic>
        <p:nvPicPr>
          <p:cNvPr id="308228" name="Picture 4" descr="http://sweetwatertx.clubwizard.com/IMUpload/Rotary%20RYLA%20Color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664" y="4041068"/>
            <a:ext cx="3104964" cy="1419412"/>
          </a:xfrm>
          <a:prstGeom prst="rect">
            <a:avLst/>
          </a:prstGeom>
          <a:noFill/>
        </p:spPr>
      </p:pic>
      <p:pic>
        <p:nvPicPr>
          <p:cNvPr id="308230" name="Picture 6" descr="http://sweetwatertx.clubwizard.com/IMUpload/Rotary%20Youth%20Exchange%20Color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32106" y="3609020"/>
            <a:ext cx="2247698" cy="2426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Untitled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808820"/>
            <a:ext cx="3529013" cy="3130550"/>
          </a:xfrm>
          <a:prstGeom prst="rect">
            <a:avLst/>
          </a:prstGeom>
          <a:noFill/>
        </p:spPr>
      </p:pic>
      <p:pic>
        <p:nvPicPr>
          <p:cNvPr id="3" name="Picture 15" descr="http://sweetwatertx.clubwizard.com/IMUpload/4952_PNG_for_Word_documents_presentations_and_web_use_AdditionalFile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6876" y="1834220"/>
            <a:ext cx="3190986" cy="3190986"/>
          </a:xfrm>
          <a:prstGeom prst="rect">
            <a:avLst/>
          </a:prstGeom>
          <a:noFill/>
        </p:spPr>
      </p:pic>
      <p:pic>
        <p:nvPicPr>
          <p:cNvPr id="4" name="Picture 17" descr="http://stephensonturner.com/static/images/big-ampersand.png.pagespeed.ce.Ovs0xGxmc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39952" y="3032956"/>
            <a:ext cx="886408" cy="906106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YOUTH SERVICE</a:t>
            </a:r>
            <a:endParaRPr kumimoji="0" lang="en-US" sz="4200" b="1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Familia Rota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740" y="0"/>
            <a:ext cx="4430747" cy="288894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0" y="5697252"/>
            <a:ext cx="9144000" cy="116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4356100" y="728663"/>
            <a:ext cx="4392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pitchFamily="34" charset="0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5508625" y="225425"/>
            <a:ext cx="320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pitchFamily="34" charset="0"/>
            </a:endParaRPr>
          </a:p>
        </p:txBody>
      </p:sp>
      <p:pic>
        <p:nvPicPr>
          <p:cNvPr id="72719" name="Picture 15" descr="Transparent-Rotary-Logo-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8191" y="4416844"/>
            <a:ext cx="1980934" cy="1967930"/>
          </a:xfrm>
          <a:prstGeom prst="rect">
            <a:avLst/>
          </a:prstGeom>
          <a:noFill/>
        </p:spPr>
      </p:pic>
      <p:sp>
        <p:nvSpPr>
          <p:cNvPr id="72723" name="Text Box 10"/>
          <p:cNvSpPr txBox="1">
            <a:spLocks noChangeArrowheads="1"/>
          </p:cNvSpPr>
          <p:nvPr/>
        </p:nvSpPr>
        <p:spPr bwMode="auto">
          <a:xfrm>
            <a:off x="1079612" y="6400800"/>
            <a:ext cx="24475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 dirty="0" err="1"/>
              <a:t>Rotaract</a:t>
            </a:r>
            <a:r>
              <a:rPr lang="en-GB" b="1" dirty="0"/>
              <a:t> </a:t>
            </a:r>
            <a:r>
              <a:rPr lang="ro-RO" b="1" i="1" dirty="0"/>
              <a:t>(</a:t>
            </a:r>
            <a:r>
              <a:rPr lang="en-GB" b="1" i="1" dirty="0"/>
              <a:t>18 – 30</a:t>
            </a:r>
            <a:r>
              <a:rPr lang="ro-RO" b="1" i="1" dirty="0"/>
              <a:t>)</a:t>
            </a:r>
            <a:endParaRPr lang="en-GB" b="1" i="1" dirty="0"/>
          </a:p>
        </p:txBody>
      </p:sp>
      <p:sp>
        <p:nvSpPr>
          <p:cNvPr id="72724" name="Rectangle 3"/>
          <p:cNvSpPr>
            <a:spLocks noChangeArrowheads="1"/>
          </p:cNvSpPr>
          <p:nvPr/>
        </p:nvSpPr>
        <p:spPr bwMode="auto">
          <a:xfrm>
            <a:off x="6084267" y="6409924"/>
            <a:ext cx="2016125" cy="434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en-GB" b="1" dirty="0">
                <a:ea typeface="MS PGothic" pitchFamily="34" charset="-128"/>
              </a:rPr>
              <a:t>Rotary </a:t>
            </a:r>
            <a:r>
              <a:rPr lang="ro-RO" b="1" i="1" dirty="0">
                <a:ea typeface="MS PGothic" pitchFamily="34" charset="-128"/>
              </a:rPr>
              <a:t>(</a:t>
            </a:r>
            <a:r>
              <a:rPr lang="en-GB" b="1" i="1" dirty="0">
                <a:ea typeface="MS PGothic" pitchFamily="34" charset="-128"/>
              </a:rPr>
              <a:t>+ 30</a:t>
            </a:r>
            <a:r>
              <a:rPr lang="ro-RO" b="1" i="1" dirty="0">
                <a:ea typeface="MS PGothic" pitchFamily="34" charset="-128"/>
              </a:rPr>
              <a:t>)</a:t>
            </a:r>
            <a:endParaRPr lang="en-GB" b="1" i="1" dirty="0">
              <a:ea typeface="MS PGothic" pitchFamily="34" charset="-128"/>
            </a:endParaRPr>
          </a:p>
        </p:txBody>
      </p:sp>
      <p:pic>
        <p:nvPicPr>
          <p:cNvPr id="18" name="Picture 2" descr="http://sweetwatertx.clubwizard.com/IMUpload/4960_PNG_for_Word_documents_presentations_and_web_use_AdditionalFile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0908" y="4509120"/>
            <a:ext cx="1764196" cy="1764196"/>
          </a:xfrm>
          <a:prstGeom prst="rect">
            <a:avLst/>
          </a:prstGeom>
          <a:noFill/>
        </p:spPr>
      </p:pic>
      <p:sp>
        <p:nvSpPr>
          <p:cNvPr id="72721" name="Text Box 12"/>
          <p:cNvSpPr txBox="1">
            <a:spLocks noChangeArrowheads="1"/>
          </p:cNvSpPr>
          <p:nvPr/>
        </p:nvSpPr>
        <p:spPr bwMode="auto">
          <a:xfrm>
            <a:off x="539552" y="3826202"/>
            <a:ext cx="3529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3200" b="1" dirty="0" err="1">
                <a:solidFill>
                  <a:srgbClr val="005DAA"/>
                </a:solidFill>
                <a:latin typeface="American Typewriter" pitchFamily="18" charset="0"/>
              </a:rPr>
              <a:t>Rota</a:t>
            </a:r>
            <a:r>
              <a:rPr lang="en-GB" sz="3200" b="1" dirty="0" err="1">
                <a:solidFill>
                  <a:srgbClr val="FF0000"/>
                </a:solidFill>
                <a:latin typeface="American Typewriter" pitchFamily="18" charset="0"/>
              </a:rPr>
              <a:t>Kids</a:t>
            </a:r>
            <a:r>
              <a:rPr lang="ro-RO" sz="3200" b="1" dirty="0">
                <a:latin typeface="Arial" pitchFamily="34" charset="0"/>
              </a:rPr>
              <a:t> </a:t>
            </a:r>
            <a:r>
              <a:rPr lang="ro-RO" sz="2800" b="1" i="1" dirty="0"/>
              <a:t>(7</a:t>
            </a:r>
            <a:r>
              <a:rPr lang="en-GB" sz="2800" b="1" i="1" dirty="0"/>
              <a:t> – 12</a:t>
            </a:r>
            <a:r>
              <a:rPr lang="ro-RO" sz="2800" b="1" i="1" dirty="0"/>
              <a:t>)</a:t>
            </a:r>
            <a:endParaRPr lang="en-GB" sz="2800" b="1" i="1" dirty="0"/>
          </a:p>
        </p:txBody>
      </p:sp>
      <p:sp>
        <p:nvSpPr>
          <p:cNvPr id="72722" name="Rectangle 13"/>
          <p:cNvSpPr>
            <a:spLocks noChangeArrowheads="1"/>
          </p:cNvSpPr>
          <p:nvPr/>
        </p:nvSpPr>
        <p:spPr bwMode="auto">
          <a:xfrm>
            <a:off x="5652777" y="3900036"/>
            <a:ext cx="2987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b="1" dirty="0"/>
              <a:t>Interact </a:t>
            </a:r>
            <a:r>
              <a:rPr lang="ro-RO" b="1" i="1" dirty="0"/>
              <a:t>(</a:t>
            </a:r>
            <a:r>
              <a:rPr lang="en-GB" b="1" i="1" dirty="0"/>
              <a:t>12 – 18</a:t>
            </a:r>
            <a:r>
              <a:rPr lang="ro-RO" b="1" i="1" dirty="0"/>
              <a:t>)</a:t>
            </a:r>
            <a:endParaRPr lang="en-GB" b="1" i="1" dirty="0"/>
          </a:p>
        </p:txBody>
      </p:sp>
      <p:pic>
        <p:nvPicPr>
          <p:cNvPr id="28" name="Picture 27" descr="Rotakid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1640" y="2096852"/>
            <a:ext cx="1944216" cy="1810487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6116297" y="2124988"/>
            <a:ext cx="1728192" cy="1728192"/>
            <a:chOff x="6116297" y="2124988"/>
            <a:chExt cx="1728192" cy="1728192"/>
          </a:xfrm>
        </p:grpSpPr>
        <p:sp>
          <p:nvSpPr>
            <p:cNvPr id="31" name="Oval 30"/>
            <p:cNvSpPr/>
            <p:nvPr/>
          </p:nvSpPr>
          <p:spPr>
            <a:xfrm>
              <a:off x="6192180" y="2196996"/>
              <a:ext cx="1584176" cy="15841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descr="http://sweetwatertx.clubwizard.com/IMUpload/4952_PNG_for_Word_documents_presentations_and_web_use_AdditionalFile1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116297" y="2124988"/>
              <a:ext cx="1728192" cy="172819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3" grpId="0"/>
      <p:bldP spid="72724" grpId="0"/>
      <p:bldP spid="72721" grpId="0"/>
      <p:bldP spid="72722" grpId="0"/>
    </p:bldLst>
  </p:timing>
</p:sld>
</file>

<file path=ppt/theme/theme1.xml><?xml version="1.0" encoding="utf-8"?>
<a:theme xmlns:a="http://schemas.openxmlformats.org/drawingml/2006/main" name="1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2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2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2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3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3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0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1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Custom Design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Custom Design 1">
        <a:dk1>
          <a:srgbClr val="958D85"/>
        </a:dk1>
        <a:lt1>
          <a:srgbClr val="FFFFFF"/>
        </a:lt1>
        <a:dk2>
          <a:srgbClr val="00246C"/>
        </a:dk2>
        <a:lt2>
          <a:srgbClr val="E6E5D8"/>
        </a:lt2>
        <a:accent1>
          <a:srgbClr val="01B4E7"/>
        </a:accent1>
        <a:accent2>
          <a:srgbClr val="FEBD11"/>
        </a:accent2>
        <a:accent3>
          <a:srgbClr val="FFFFFF"/>
        </a:accent3>
        <a:accent4>
          <a:srgbClr val="7E7871"/>
        </a:accent4>
        <a:accent5>
          <a:srgbClr val="AAD6F1"/>
        </a:accent5>
        <a:accent6>
          <a:srgbClr val="E6AB0E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19967</TotalTime>
  <Words>669</Words>
  <Application>Microsoft Office PowerPoint</Application>
  <PresentationFormat>On-screen Show (4:3)</PresentationFormat>
  <Paragraphs>125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21</vt:i4>
      </vt:variant>
    </vt:vector>
  </HeadingPairs>
  <TitlesOfParts>
    <vt:vector size="41" baseType="lpstr">
      <vt:lpstr>Arial</vt:lpstr>
      <vt:lpstr>ヒラギノ角ゴ Pro W3</vt:lpstr>
      <vt:lpstr>Calibri</vt:lpstr>
      <vt:lpstr>MS PGothic</vt:lpstr>
      <vt:lpstr>American Typewriter</vt:lpstr>
      <vt:lpstr>Arial Narrow Bold</vt:lpstr>
      <vt:lpstr>Arial Narrow</vt:lpstr>
      <vt:lpstr>Century Gothic</vt:lpstr>
      <vt:lpstr>Wingdings</vt:lpstr>
      <vt:lpstr>1_Custom Design</vt:lpstr>
      <vt:lpstr>3_Custom Design</vt:lpstr>
      <vt:lpstr>4_Custom Design</vt:lpstr>
      <vt:lpstr>5_Custom Design</vt:lpstr>
      <vt:lpstr>6_Custom Design</vt:lpstr>
      <vt:lpstr>7_Custom Design</vt:lpstr>
      <vt:lpstr>9_Custom Design</vt:lpstr>
      <vt:lpstr>10_Custom Design</vt:lpstr>
      <vt:lpstr>11_Custom Design</vt:lpstr>
      <vt:lpstr>12_Custom Design</vt:lpstr>
      <vt:lpstr>13_Custom Design</vt:lpstr>
      <vt:lpstr>Youth Service:  a 5-a Cale de SERVICIU ROTARY: </vt:lpstr>
      <vt:lpstr>Slide 2</vt:lpstr>
      <vt:lpstr>Slide 3</vt:lpstr>
      <vt:lpstr>Conținutul acestei prezentări</vt:lpstr>
      <vt:lpstr>Ce înseamnă NOUA GENERAȚIE?</vt:lpstr>
      <vt:lpstr>YOUTH SERVICE</vt:lpstr>
      <vt:lpstr>Slide 7</vt:lpstr>
      <vt:lpstr>Slide 8</vt:lpstr>
      <vt:lpstr>Slide 9</vt:lpstr>
      <vt:lpstr>Beneficiarii RotaKids</vt:lpstr>
      <vt:lpstr>Înfiinţarea unui club RotaKids</vt:lpstr>
      <vt:lpstr>Înfiinţarea unui club RotaKids</vt:lpstr>
      <vt:lpstr>Legământul RotaKids</vt:lpstr>
      <vt:lpstr>Responsabilităţi Rotary Club</vt:lpstr>
      <vt:lpstr>Proiecte potenţiale</vt:lpstr>
      <vt:lpstr>Slide 16</vt:lpstr>
      <vt:lpstr>INTERACT</vt:lpstr>
      <vt:lpstr>INTERACT</vt:lpstr>
      <vt:lpstr>INTERACT</vt:lpstr>
      <vt:lpstr>Comisia Tineret</vt:lpstr>
      <vt:lpstr>Ce aveți de făcut în calitate de Traineri Rotary?</vt:lpstr>
    </vt:vector>
  </TitlesOfParts>
  <Company>Rotary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 WS-06</dc:creator>
  <cp:lastModifiedBy>raduzer</cp:lastModifiedBy>
  <cp:revision>674</cp:revision>
  <cp:lastPrinted>2013-04-11T19:55:04Z</cp:lastPrinted>
  <dcterms:created xsi:type="dcterms:W3CDTF">2010-04-16T20:11:30Z</dcterms:created>
  <dcterms:modified xsi:type="dcterms:W3CDTF">2014-10-22T15:29:23Z</dcterms:modified>
</cp:coreProperties>
</file>